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Relationship Id="rId30" Type="http://schemas.openxmlformats.org/officeDocument/2006/relationships/image" Target="../media/image30.png"/><Relationship Id="rId31" Type="http://schemas.openxmlformats.org/officeDocument/2006/relationships/image" Target="../media/image31.png"/><Relationship Id="rId32" Type="http://schemas.openxmlformats.org/officeDocument/2006/relationships/image" Target="../media/image32.png"/><Relationship Id="rId33" Type="http://schemas.openxmlformats.org/officeDocument/2006/relationships/image" Target="../media/image33.png"/><Relationship Id="rId34" Type="http://schemas.openxmlformats.org/officeDocument/2006/relationships/image" Target="../media/image34.png"/><Relationship Id="rId35" Type="http://schemas.openxmlformats.org/officeDocument/2006/relationships/image" Target="../media/image35.png"/><Relationship Id="rId36" Type="http://schemas.openxmlformats.org/officeDocument/2006/relationships/image" Target="../media/image36.png"/><Relationship Id="rId37" Type="http://schemas.openxmlformats.org/officeDocument/2006/relationships/image" Target="../media/image37.png"/><Relationship Id="rId38" Type="http://schemas.openxmlformats.org/officeDocument/2006/relationships/image" Target="../media/image38.png"/><Relationship Id="rId39" Type="http://schemas.openxmlformats.org/officeDocument/2006/relationships/image" Target="../media/image39.png"/><Relationship Id="rId40" Type="http://schemas.openxmlformats.org/officeDocument/2006/relationships/image" Target="../media/image40.png"/><Relationship Id="rId41" Type="http://schemas.openxmlformats.org/officeDocument/2006/relationships/image" Target="../media/image41.png"/><Relationship Id="rId42" Type="http://schemas.openxmlformats.org/officeDocument/2006/relationships/image" Target="../media/image42.png"/><Relationship Id="rId43" Type="http://schemas.openxmlformats.org/officeDocument/2006/relationships/image" Target="../media/image43.png"/><Relationship Id="rId44" Type="http://schemas.openxmlformats.org/officeDocument/2006/relationships/image" Target="../media/image44.png"/><Relationship Id="rId45" Type="http://schemas.openxmlformats.org/officeDocument/2006/relationships/image" Target="../media/image45.png"/><Relationship Id="rId46" Type="http://schemas.openxmlformats.org/officeDocument/2006/relationships/image" Target="../media/image46.png"/><Relationship Id="rId47" Type="http://schemas.openxmlformats.org/officeDocument/2006/relationships/image" Target="../media/image47.png"/><Relationship Id="rId48" Type="http://schemas.openxmlformats.org/officeDocument/2006/relationships/image" Target="../media/image48.png"/><Relationship Id="rId49" Type="http://schemas.openxmlformats.org/officeDocument/2006/relationships/image" Target="../media/image49.png"/><Relationship Id="rId50" Type="http://schemas.openxmlformats.org/officeDocument/2006/relationships/image" Target="../media/image50.png"/><Relationship Id="rId51" Type="http://schemas.openxmlformats.org/officeDocument/2006/relationships/image" Target="../media/image51.png"/><Relationship Id="rId52" Type="http://schemas.openxmlformats.org/officeDocument/2006/relationships/image" Target="../media/image52.png"/><Relationship Id="rId53" Type="http://schemas.openxmlformats.org/officeDocument/2006/relationships/image" Target="../media/image53.png"/><Relationship Id="rId54" Type="http://schemas.openxmlformats.org/officeDocument/2006/relationships/image" Target="../media/image54.png"/><Relationship Id="rId55" Type="http://schemas.openxmlformats.org/officeDocument/2006/relationships/image" Target="../media/image55.png"/><Relationship Id="rId56" Type="http://schemas.openxmlformats.org/officeDocument/2006/relationships/image" Target="../media/image56.png"/><Relationship Id="rId57" Type="http://schemas.openxmlformats.org/officeDocument/2006/relationships/image" Target="../media/image57.png"/><Relationship Id="rId58" Type="http://schemas.openxmlformats.org/officeDocument/2006/relationships/image" Target="../media/image58.png"/><Relationship Id="rId59" Type="http://schemas.openxmlformats.org/officeDocument/2006/relationships/image" Target="../media/image59.png"/><Relationship Id="rId60" Type="http://schemas.openxmlformats.org/officeDocument/2006/relationships/image" Target="../media/image60.png"/><Relationship Id="rId61" Type="http://schemas.openxmlformats.org/officeDocument/2006/relationships/image" Target="../media/image61.png"/><Relationship Id="rId62" Type="http://schemas.openxmlformats.org/officeDocument/2006/relationships/image" Target="../media/image62.png"/><Relationship Id="rId63" Type="http://schemas.openxmlformats.org/officeDocument/2006/relationships/image" Target="../media/image63.png"/><Relationship Id="rId64" Type="http://schemas.openxmlformats.org/officeDocument/2006/relationships/image" Target="../media/image64.png"/><Relationship Id="rId65" Type="http://schemas.openxmlformats.org/officeDocument/2006/relationships/image" Target="../media/image65.png"/><Relationship Id="rId66" Type="http://schemas.openxmlformats.org/officeDocument/2006/relationships/image" Target="../media/image66.png"/><Relationship Id="rId67" Type="http://schemas.openxmlformats.org/officeDocument/2006/relationships/image" Target="../media/image67.png"/><Relationship Id="rId68" Type="http://schemas.openxmlformats.org/officeDocument/2006/relationships/image" Target="../media/image68.png"/><Relationship Id="rId69" Type="http://schemas.openxmlformats.org/officeDocument/2006/relationships/image" Target="../media/image69.png"/><Relationship Id="rId70" Type="http://schemas.openxmlformats.org/officeDocument/2006/relationships/image" Target="../media/image70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25050" y="4171950"/>
            <a:ext cx="457200" cy="180975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9896475" y="4162425"/>
            <a:ext cx="504825" cy="200025"/>
          </a:xfrm>
          <a:custGeom>
            <a:avLst/>
            <a:gdLst/>
            <a:ahLst/>
            <a:cxnLst/>
            <a:rect l="l" t="t" r="r" b="b"/>
            <a:pathLst>
              <a:path w="504825" h="200025">
                <a:moveTo>
                  <a:pt x="58674" y="188214"/>
                </a:moveTo>
                <a:lnTo>
                  <a:pt x="56515" y="183896"/>
                </a:lnTo>
                <a:lnTo>
                  <a:pt x="50038" y="179959"/>
                </a:lnTo>
                <a:lnTo>
                  <a:pt x="40259" y="177419"/>
                </a:lnTo>
                <a:lnTo>
                  <a:pt x="29210" y="176657"/>
                </a:lnTo>
                <a:lnTo>
                  <a:pt x="18288" y="177419"/>
                </a:lnTo>
                <a:lnTo>
                  <a:pt x="8636" y="179959"/>
                </a:lnTo>
                <a:lnTo>
                  <a:pt x="2159" y="183896"/>
                </a:lnTo>
                <a:lnTo>
                  <a:pt x="0" y="188214"/>
                </a:lnTo>
                <a:lnTo>
                  <a:pt x="2159" y="192659"/>
                </a:lnTo>
                <a:lnTo>
                  <a:pt x="8636" y="196469"/>
                </a:lnTo>
                <a:lnTo>
                  <a:pt x="18288" y="199009"/>
                </a:lnTo>
                <a:lnTo>
                  <a:pt x="29337" y="199898"/>
                </a:lnTo>
                <a:lnTo>
                  <a:pt x="40386" y="199009"/>
                </a:lnTo>
                <a:lnTo>
                  <a:pt x="50038" y="196469"/>
                </a:lnTo>
                <a:lnTo>
                  <a:pt x="56515" y="192659"/>
                </a:lnTo>
                <a:lnTo>
                  <a:pt x="58674" y="188214"/>
                </a:lnTo>
                <a:close/>
              </a:path>
              <a:path w="504825" h="200025">
                <a:moveTo>
                  <a:pt x="504698" y="11684"/>
                </a:moveTo>
                <a:lnTo>
                  <a:pt x="502539" y="7239"/>
                </a:lnTo>
                <a:lnTo>
                  <a:pt x="496062" y="3429"/>
                </a:lnTo>
                <a:lnTo>
                  <a:pt x="486410" y="889"/>
                </a:lnTo>
                <a:lnTo>
                  <a:pt x="475361" y="0"/>
                </a:lnTo>
                <a:lnTo>
                  <a:pt x="464312" y="889"/>
                </a:lnTo>
                <a:lnTo>
                  <a:pt x="454660" y="3429"/>
                </a:lnTo>
                <a:lnTo>
                  <a:pt x="448183" y="7239"/>
                </a:lnTo>
                <a:lnTo>
                  <a:pt x="446024" y="11684"/>
                </a:lnTo>
                <a:lnTo>
                  <a:pt x="448183" y="16002"/>
                </a:lnTo>
                <a:lnTo>
                  <a:pt x="454660" y="19939"/>
                </a:lnTo>
                <a:lnTo>
                  <a:pt x="464312" y="22479"/>
                </a:lnTo>
                <a:lnTo>
                  <a:pt x="475361" y="23241"/>
                </a:lnTo>
                <a:lnTo>
                  <a:pt x="486410" y="22479"/>
                </a:lnTo>
                <a:lnTo>
                  <a:pt x="496062" y="19939"/>
                </a:lnTo>
                <a:lnTo>
                  <a:pt x="502539" y="16002"/>
                </a:lnTo>
                <a:lnTo>
                  <a:pt x="504698" y="11684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0275" y="3667125"/>
            <a:ext cx="571500" cy="36195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848975" y="3676650"/>
            <a:ext cx="466725" cy="19050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9791700" y="3657600"/>
            <a:ext cx="628650" cy="381000"/>
          </a:xfrm>
          <a:custGeom>
            <a:avLst/>
            <a:gdLst/>
            <a:ahLst/>
            <a:cxnLst/>
            <a:rect l="l" t="t" r="r" b="b"/>
            <a:pathLst>
              <a:path w="628650" h="381000">
                <a:moveTo>
                  <a:pt x="58801" y="369062"/>
                </a:moveTo>
                <a:lnTo>
                  <a:pt x="56642" y="364617"/>
                </a:lnTo>
                <a:lnTo>
                  <a:pt x="50165" y="360680"/>
                </a:lnTo>
                <a:lnTo>
                  <a:pt x="40513" y="358013"/>
                </a:lnTo>
                <a:lnTo>
                  <a:pt x="29464" y="357124"/>
                </a:lnTo>
                <a:lnTo>
                  <a:pt x="18288" y="358013"/>
                </a:lnTo>
                <a:lnTo>
                  <a:pt x="8636" y="360680"/>
                </a:lnTo>
                <a:lnTo>
                  <a:pt x="2159" y="364617"/>
                </a:lnTo>
                <a:lnTo>
                  <a:pt x="0" y="369062"/>
                </a:lnTo>
                <a:lnTo>
                  <a:pt x="2159" y="373507"/>
                </a:lnTo>
                <a:lnTo>
                  <a:pt x="8636" y="377444"/>
                </a:lnTo>
                <a:lnTo>
                  <a:pt x="18288" y="380111"/>
                </a:lnTo>
                <a:lnTo>
                  <a:pt x="29464" y="381000"/>
                </a:lnTo>
                <a:lnTo>
                  <a:pt x="40513" y="380111"/>
                </a:lnTo>
                <a:lnTo>
                  <a:pt x="50165" y="377444"/>
                </a:lnTo>
                <a:lnTo>
                  <a:pt x="56642" y="373507"/>
                </a:lnTo>
                <a:lnTo>
                  <a:pt x="58801" y="369062"/>
                </a:lnTo>
                <a:close/>
              </a:path>
              <a:path w="628650" h="381000">
                <a:moveTo>
                  <a:pt x="628523" y="11938"/>
                </a:moveTo>
                <a:lnTo>
                  <a:pt x="626364" y="7493"/>
                </a:lnTo>
                <a:lnTo>
                  <a:pt x="619887" y="3556"/>
                </a:lnTo>
                <a:lnTo>
                  <a:pt x="610235" y="889"/>
                </a:lnTo>
                <a:lnTo>
                  <a:pt x="599186" y="0"/>
                </a:lnTo>
                <a:lnTo>
                  <a:pt x="588010" y="889"/>
                </a:lnTo>
                <a:lnTo>
                  <a:pt x="578358" y="3556"/>
                </a:lnTo>
                <a:lnTo>
                  <a:pt x="571881" y="7493"/>
                </a:lnTo>
                <a:lnTo>
                  <a:pt x="569722" y="11938"/>
                </a:lnTo>
                <a:lnTo>
                  <a:pt x="571881" y="16383"/>
                </a:lnTo>
                <a:lnTo>
                  <a:pt x="578358" y="20320"/>
                </a:lnTo>
                <a:lnTo>
                  <a:pt x="588010" y="22987"/>
                </a:lnTo>
                <a:lnTo>
                  <a:pt x="599059" y="23876"/>
                </a:lnTo>
                <a:lnTo>
                  <a:pt x="610235" y="22987"/>
                </a:lnTo>
                <a:lnTo>
                  <a:pt x="619887" y="20320"/>
                </a:lnTo>
                <a:lnTo>
                  <a:pt x="626364" y="16383"/>
                </a:lnTo>
                <a:lnTo>
                  <a:pt x="628523" y="11938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20425" y="3924300"/>
            <a:ext cx="914400" cy="238125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10220325" y="3838575"/>
            <a:ext cx="57150" cy="28575"/>
          </a:xfrm>
          <a:custGeom>
            <a:avLst/>
            <a:gdLst/>
            <a:ahLst/>
            <a:cxnLst/>
            <a:rect l="l" t="t" r="r" b="b"/>
            <a:pathLst>
              <a:path w="57150" h="28575">
                <a:moveTo>
                  <a:pt x="28321" y="0"/>
                </a:moveTo>
                <a:lnTo>
                  <a:pt x="17652" y="1016"/>
                </a:lnTo>
                <a:lnTo>
                  <a:pt x="8381" y="4191"/>
                </a:lnTo>
                <a:lnTo>
                  <a:pt x="2031" y="8762"/>
                </a:lnTo>
                <a:lnTo>
                  <a:pt x="0" y="14097"/>
                </a:lnTo>
                <a:lnTo>
                  <a:pt x="2031" y="19431"/>
                </a:lnTo>
                <a:lnTo>
                  <a:pt x="8381" y="24130"/>
                </a:lnTo>
                <a:lnTo>
                  <a:pt x="17779" y="27177"/>
                </a:lnTo>
                <a:lnTo>
                  <a:pt x="28448" y="28320"/>
                </a:lnTo>
                <a:lnTo>
                  <a:pt x="39116" y="27177"/>
                </a:lnTo>
                <a:lnTo>
                  <a:pt x="48514" y="24130"/>
                </a:lnTo>
                <a:lnTo>
                  <a:pt x="54736" y="19431"/>
                </a:lnTo>
                <a:lnTo>
                  <a:pt x="56896" y="14097"/>
                </a:lnTo>
                <a:lnTo>
                  <a:pt x="54736" y="8762"/>
                </a:lnTo>
                <a:lnTo>
                  <a:pt x="48514" y="4191"/>
                </a:lnTo>
                <a:lnTo>
                  <a:pt x="39116" y="1016"/>
                </a:lnTo>
                <a:lnTo>
                  <a:pt x="28321" y="0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48900" y="3486150"/>
            <a:ext cx="600075" cy="371475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9744075" y="4276725"/>
            <a:ext cx="57150" cy="28575"/>
          </a:xfrm>
          <a:custGeom>
            <a:avLst/>
            <a:gdLst/>
            <a:ahLst/>
            <a:cxnLst/>
            <a:rect l="l" t="t" r="r" b="b"/>
            <a:pathLst>
              <a:path w="57150" h="28575">
                <a:moveTo>
                  <a:pt x="28321" y="0"/>
                </a:moveTo>
                <a:lnTo>
                  <a:pt x="17652" y="1016"/>
                </a:lnTo>
                <a:lnTo>
                  <a:pt x="8381" y="4191"/>
                </a:lnTo>
                <a:lnTo>
                  <a:pt x="2031" y="8762"/>
                </a:lnTo>
                <a:lnTo>
                  <a:pt x="0" y="14097"/>
                </a:lnTo>
                <a:lnTo>
                  <a:pt x="2031" y="19431"/>
                </a:lnTo>
                <a:lnTo>
                  <a:pt x="8381" y="24130"/>
                </a:lnTo>
                <a:lnTo>
                  <a:pt x="17779" y="27177"/>
                </a:lnTo>
                <a:lnTo>
                  <a:pt x="28448" y="28320"/>
                </a:lnTo>
                <a:lnTo>
                  <a:pt x="39116" y="27177"/>
                </a:lnTo>
                <a:lnTo>
                  <a:pt x="48514" y="24130"/>
                </a:lnTo>
                <a:lnTo>
                  <a:pt x="54736" y="19431"/>
                </a:lnTo>
                <a:lnTo>
                  <a:pt x="56896" y="14097"/>
                </a:lnTo>
                <a:lnTo>
                  <a:pt x="54736" y="8762"/>
                </a:lnTo>
                <a:lnTo>
                  <a:pt x="48514" y="4191"/>
                </a:lnTo>
                <a:lnTo>
                  <a:pt x="39116" y="1016"/>
                </a:lnTo>
                <a:lnTo>
                  <a:pt x="28321" y="0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620250" y="3609975"/>
            <a:ext cx="2466975" cy="866775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553700" y="5276850"/>
            <a:ext cx="685800" cy="352425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791700" y="5372100"/>
            <a:ext cx="876300" cy="676275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296650" y="5886450"/>
            <a:ext cx="476250" cy="228600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0334625" y="5362575"/>
            <a:ext cx="371475" cy="180975"/>
          </a:xfrm>
          <a:custGeom>
            <a:avLst/>
            <a:gdLst/>
            <a:ahLst/>
            <a:cxnLst/>
            <a:rect l="l" t="t" r="r" b="b"/>
            <a:pathLst>
              <a:path w="371475" h="180975">
                <a:moveTo>
                  <a:pt x="72009" y="17526"/>
                </a:moveTo>
                <a:lnTo>
                  <a:pt x="69342" y="10922"/>
                </a:lnTo>
                <a:lnTo>
                  <a:pt x="61341" y="5080"/>
                </a:lnTo>
                <a:lnTo>
                  <a:pt x="49403" y="1270"/>
                </a:lnTo>
                <a:lnTo>
                  <a:pt x="35941" y="0"/>
                </a:lnTo>
                <a:lnTo>
                  <a:pt x="22352" y="1270"/>
                </a:lnTo>
                <a:lnTo>
                  <a:pt x="10541" y="5080"/>
                </a:lnTo>
                <a:lnTo>
                  <a:pt x="2667" y="10922"/>
                </a:lnTo>
                <a:lnTo>
                  <a:pt x="0" y="17526"/>
                </a:lnTo>
                <a:lnTo>
                  <a:pt x="2667" y="24130"/>
                </a:lnTo>
                <a:lnTo>
                  <a:pt x="10541" y="29845"/>
                </a:lnTo>
                <a:lnTo>
                  <a:pt x="22479" y="33782"/>
                </a:lnTo>
                <a:lnTo>
                  <a:pt x="36068" y="35052"/>
                </a:lnTo>
                <a:lnTo>
                  <a:pt x="49530" y="33782"/>
                </a:lnTo>
                <a:lnTo>
                  <a:pt x="61341" y="29845"/>
                </a:lnTo>
                <a:lnTo>
                  <a:pt x="69342" y="24130"/>
                </a:lnTo>
                <a:lnTo>
                  <a:pt x="72009" y="17526"/>
                </a:lnTo>
                <a:close/>
              </a:path>
              <a:path w="371475" h="180975">
                <a:moveTo>
                  <a:pt x="371221" y="163322"/>
                </a:moveTo>
                <a:lnTo>
                  <a:pt x="368554" y="156718"/>
                </a:lnTo>
                <a:lnTo>
                  <a:pt x="360680" y="150876"/>
                </a:lnTo>
                <a:lnTo>
                  <a:pt x="348742" y="147066"/>
                </a:lnTo>
                <a:lnTo>
                  <a:pt x="335280" y="145796"/>
                </a:lnTo>
                <a:lnTo>
                  <a:pt x="321691" y="147066"/>
                </a:lnTo>
                <a:lnTo>
                  <a:pt x="309880" y="150876"/>
                </a:lnTo>
                <a:lnTo>
                  <a:pt x="301879" y="156718"/>
                </a:lnTo>
                <a:lnTo>
                  <a:pt x="299212" y="163322"/>
                </a:lnTo>
                <a:lnTo>
                  <a:pt x="301879" y="170053"/>
                </a:lnTo>
                <a:lnTo>
                  <a:pt x="309880" y="175768"/>
                </a:lnTo>
                <a:lnTo>
                  <a:pt x="321691" y="179578"/>
                </a:lnTo>
                <a:lnTo>
                  <a:pt x="335280" y="180848"/>
                </a:lnTo>
                <a:lnTo>
                  <a:pt x="348742" y="179578"/>
                </a:lnTo>
                <a:lnTo>
                  <a:pt x="360680" y="175768"/>
                </a:lnTo>
                <a:lnTo>
                  <a:pt x="368554" y="169926"/>
                </a:lnTo>
                <a:lnTo>
                  <a:pt x="371221" y="163322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bg 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982200" y="5372100"/>
            <a:ext cx="1409700" cy="933450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9944100" y="5362575"/>
            <a:ext cx="76200" cy="38100"/>
          </a:xfrm>
          <a:custGeom>
            <a:avLst/>
            <a:gdLst/>
            <a:ahLst/>
            <a:cxnLst/>
            <a:rect l="l" t="t" r="r" b="b"/>
            <a:pathLst>
              <a:path w="76200" h="38100">
                <a:moveTo>
                  <a:pt x="37846" y="0"/>
                </a:moveTo>
                <a:lnTo>
                  <a:pt x="23622" y="1396"/>
                </a:lnTo>
                <a:lnTo>
                  <a:pt x="11049" y="5461"/>
                </a:lnTo>
                <a:lnTo>
                  <a:pt x="2794" y="11684"/>
                </a:lnTo>
                <a:lnTo>
                  <a:pt x="0" y="18796"/>
                </a:lnTo>
                <a:lnTo>
                  <a:pt x="2794" y="25781"/>
                </a:lnTo>
                <a:lnTo>
                  <a:pt x="11049" y="32003"/>
                </a:lnTo>
                <a:lnTo>
                  <a:pt x="23622" y="36194"/>
                </a:lnTo>
                <a:lnTo>
                  <a:pt x="37973" y="37591"/>
                </a:lnTo>
                <a:lnTo>
                  <a:pt x="52197" y="36194"/>
                </a:lnTo>
                <a:lnTo>
                  <a:pt x="64643" y="32003"/>
                </a:lnTo>
                <a:lnTo>
                  <a:pt x="73025" y="25781"/>
                </a:lnTo>
                <a:lnTo>
                  <a:pt x="75819" y="18796"/>
                </a:lnTo>
                <a:lnTo>
                  <a:pt x="73025" y="11684"/>
                </a:lnTo>
                <a:lnTo>
                  <a:pt x="64643" y="5461"/>
                </a:lnTo>
                <a:lnTo>
                  <a:pt x="52197" y="1396"/>
                </a:lnTo>
                <a:lnTo>
                  <a:pt x="37846" y="0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bg 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601200" y="5553075"/>
            <a:ext cx="1076325" cy="72390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782300" y="6324600"/>
            <a:ext cx="276225" cy="142875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848975" y="5619750"/>
            <a:ext cx="1171575" cy="590550"/>
          </a:xfrm>
          <a:prstGeom prst="rect">
            <a:avLst/>
          </a:prstGeom>
        </p:spPr>
      </p:pic>
      <p:sp>
        <p:nvSpPr>
          <p:cNvPr id="36" name="bg object 36"/>
          <p:cNvSpPr/>
          <p:nvPr/>
        </p:nvSpPr>
        <p:spPr>
          <a:xfrm>
            <a:off x="10525125" y="5267325"/>
            <a:ext cx="66675" cy="38100"/>
          </a:xfrm>
          <a:custGeom>
            <a:avLst/>
            <a:gdLst/>
            <a:ahLst/>
            <a:cxnLst/>
            <a:rect l="l" t="t" r="r" b="b"/>
            <a:pathLst>
              <a:path w="66675" h="38100">
                <a:moveTo>
                  <a:pt x="33147" y="0"/>
                </a:moveTo>
                <a:lnTo>
                  <a:pt x="20574" y="1396"/>
                </a:lnTo>
                <a:lnTo>
                  <a:pt x="9651" y="5461"/>
                </a:lnTo>
                <a:lnTo>
                  <a:pt x="2413" y="11684"/>
                </a:lnTo>
                <a:lnTo>
                  <a:pt x="0" y="18796"/>
                </a:lnTo>
                <a:lnTo>
                  <a:pt x="2413" y="25781"/>
                </a:lnTo>
                <a:lnTo>
                  <a:pt x="9651" y="32003"/>
                </a:lnTo>
                <a:lnTo>
                  <a:pt x="20574" y="36194"/>
                </a:lnTo>
                <a:lnTo>
                  <a:pt x="33147" y="37591"/>
                </a:lnTo>
                <a:lnTo>
                  <a:pt x="45593" y="36194"/>
                </a:lnTo>
                <a:lnTo>
                  <a:pt x="56642" y="32003"/>
                </a:lnTo>
                <a:lnTo>
                  <a:pt x="63880" y="25781"/>
                </a:lnTo>
                <a:lnTo>
                  <a:pt x="66294" y="18668"/>
                </a:lnTo>
                <a:lnTo>
                  <a:pt x="63880" y="11684"/>
                </a:lnTo>
                <a:lnTo>
                  <a:pt x="56642" y="5461"/>
                </a:lnTo>
                <a:lnTo>
                  <a:pt x="45593" y="1396"/>
                </a:lnTo>
                <a:lnTo>
                  <a:pt x="33147" y="0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657975" y="5934075"/>
            <a:ext cx="514350" cy="228600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010275" y="5591175"/>
            <a:ext cx="981075" cy="361950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143750" y="5762625"/>
            <a:ext cx="1076325" cy="609600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848350" y="5248275"/>
            <a:ext cx="2581275" cy="981075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420350" y="3190875"/>
            <a:ext cx="114298" cy="104775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0506075" y="2771775"/>
            <a:ext cx="161925" cy="142875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9982200" y="857250"/>
            <a:ext cx="114298" cy="104775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7934325" y="657225"/>
            <a:ext cx="76198" cy="66675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0039350" y="2486025"/>
            <a:ext cx="85723" cy="66675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8048625" y="1666875"/>
            <a:ext cx="323850" cy="285750"/>
          </a:xfrm>
          <a:custGeom>
            <a:avLst/>
            <a:gdLst/>
            <a:ahLst/>
            <a:cxnLst/>
            <a:rect l="l" t="t" r="r" b="b"/>
            <a:pathLst>
              <a:path w="323850" h="285750">
                <a:moveTo>
                  <a:pt x="245109" y="0"/>
                </a:moveTo>
                <a:lnTo>
                  <a:pt x="147193" y="25653"/>
                </a:lnTo>
                <a:lnTo>
                  <a:pt x="102090" y="54610"/>
                </a:lnTo>
                <a:lnTo>
                  <a:pt x="61849" y="89915"/>
                </a:lnTo>
                <a:lnTo>
                  <a:pt x="29209" y="129539"/>
                </a:lnTo>
                <a:lnTo>
                  <a:pt x="7366" y="170434"/>
                </a:lnTo>
                <a:lnTo>
                  <a:pt x="0" y="215773"/>
                </a:lnTo>
                <a:lnTo>
                  <a:pt x="5079" y="233807"/>
                </a:lnTo>
                <a:lnTo>
                  <a:pt x="42164" y="270763"/>
                </a:lnTo>
                <a:lnTo>
                  <a:pt x="87502" y="285369"/>
                </a:lnTo>
                <a:lnTo>
                  <a:pt x="97281" y="284988"/>
                </a:lnTo>
                <a:lnTo>
                  <a:pt x="117290" y="278511"/>
                </a:lnTo>
                <a:lnTo>
                  <a:pt x="80391" y="278511"/>
                </a:lnTo>
                <a:lnTo>
                  <a:pt x="61849" y="274700"/>
                </a:lnTo>
                <a:lnTo>
                  <a:pt x="47371" y="266191"/>
                </a:lnTo>
                <a:lnTo>
                  <a:pt x="40258" y="259969"/>
                </a:lnTo>
                <a:lnTo>
                  <a:pt x="77522" y="259969"/>
                </a:lnTo>
                <a:lnTo>
                  <a:pt x="104013" y="255777"/>
                </a:lnTo>
                <a:lnTo>
                  <a:pt x="104624" y="255524"/>
                </a:lnTo>
                <a:lnTo>
                  <a:pt x="54355" y="255524"/>
                </a:lnTo>
                <a:lnTo>
                  <a:pt x="35941" y="251713"/>
                </a:lnTo>
                <a:lnTo>
                  <a:pt x="21463" y="243204"/>
                </a:lnTo>
                <a:lnTo>
                  <a:pt x="11907" y="230632"/>
                </a:lnTo>
                <a:lnTo>
                  <a:pt x="11810" y="230504"/>
                </a:lnTo>
                <a:lnTo>
                  <a:pt x="7366" y="214249"/>
                </a:lnTo>
                <a:lnTo>
                  <a:pt x="8243" y="195072"/>
                </a:lnTo>
                <a:lnTo>
                  <a:pt x="8254" y="194817"/>
                </a:lnTo>
                <a:lnTo>
                  <a:pt x="35814" y="132714"/>
                </a:lnTo>
                <a:lnTo>
                  <a:pt x="67564" y="94107"/>
                </a:lnTo>
                <a:lnTo>
                  <a:pt x="106806" y="59562"/>
                </a:lnTo>
                <a:lnTo>
                  <a:pt x="150622" y="31496"/>
                </a:lnTo>
                <a:lnTo>
                  <a:pt x="195960" y="12826"/>
                </a:lnTo>
                <a:lnTo>
                  <a:pt x="243331" y="6603"/>
                </a:lnTo>
                <a:lnTo>
                  <a:pt x="268852" y="6603"/>
                </a:lnTo>
                <a:lnTo>
                  <a:pt x="265429" y="4572"/>
                </a:lnTo>
                <a:lnTo>
                  <a:pt x="245109" y="0"/>
                </a:lnTo>
                <a:close/>
              </a:path>
              <a:path w="323850" h="285750">
                <a:moveTo>
                  <a:pt x="316229" y="48387"/>
                </a:moveTo>
                <a:lnTo>
                  <a:pt x="316229" y="70865"/>
                </a:lnTo>
                <a:lnTo>
                  <a:pt x="315358" y="89915"/>
                </a:lnTo>
                <a:lnTo>
                  <a:pt x="315341" y="90297"/>
                </a:lnTo>
                <a:lnTo>
                  <a:pt x="287908" y="152400"/>
                </a:lnTo>
                <a:lnTo>
                  <a:pt x="256158" y="190880"/>
                </a:lnTo>
                <a:lnTo>
                  <a:pt x="216789" y="225551"/>
                </a:lnTo>
                <a:lnTo>
                  <a:pt x="172974" y="253491"/>
                </a:lnTo>
                <a:lnTo>
                  <a:pt x="127634" y="272288"/>
                </a:lnTo>
                <a:lnTo>
                  <a:pt x="80391" y="278511"/>
                </a:lnTo>
                <a:lnTo>
                  <a:pt x="117290" y="278511"/>
                </a:lnTo>
                <a:lnTo>
                  <a:pt x="176529" y="259334"/>
                </a:lnTo>
                <a:lnTo>
                  <a:pt x="221615" y="230632"/>
                </a:lnTo>
                <a:lnTo>
                  <a:pt x="262000" y="195072"/>
                </a:lnTo>
                <a:lnTo>
                  <a:pt x="294640" y="155448"/>
                </a:lnTo>
                <a:lnTo>
                  <a:pt x="316483" y="114553"/>
                </a:lnTo>
                <a:lnTo>
                  <a:pt x="323550" y="70865"/>
                </a:lnTo>
                <a:lnTo>
                  <a:pt x="323596" y="69341"/>
                </a:lnTo>
                <a:lnTo>
                  <a:pt x="318516" y="51308"/>
                </a:lnTo>
                <a:lnTo>
                  <a:pt x="316229" y="48387"/>
                </a:lnTo>
                <a:close/>
              </a:path>
              <a:path w="323850" h="285750">
                <a:moveTo>
                  <a:pt x="77522" y="259969"/>
                </a:moveTo>
                <a:lnTo>
                  <a:pt x="40258" y="259969"/>
                </a:lnTo>
                <a:lnTo>
                  <a:pt x="48005" y="261620"/>
                </a:lnTo>
                <a:lnTo>
                  <a:pt x="61468" y="262509"/>
                </a:lnTo>
                <a:lnTo>
                  <a:pt x="77522" y="259969"/>
                </a:lnTo>
                <a:close/>
              </a:path>
              <a:path w="323850" h="285750">
                <a:moveTo>
                  <a:pt x="290322" y="21971"/>
                </a:moveTo>
                <a:lnTo>
                  <a:pt x="289305" y="67437"/>
                </a:lnTo>
                <a:lnTo>
                  <a:pt x="268450" y="114553"/>
                </a:lnTo>
                <a:lnTo>
                  <a:pt x="230124" y="168021"/>
                </a:lnTo>
                <a:lnTo>
                  <a:pt x="190753" y="202691"/>
                </a:lnTo>
                <a:lnTo>
                  <a:pt x="146939" y="230632"/>
                </a:lnTo>
                <a:lnTo>
                  <a:pt x="101726" y="249427"/>
                </a:lnTo>
                <a:lnTo>
                  <a:pt x="54355" y="255524"/>
                </a:lnTo>
                <a:lnTo>
                  <a:pt x="104624" y="255524"/>
                </a:lnTo>
                <a:lnTo>
                  <a:pt x="150495" y="236474"/>
                </a:lnTo>
                <a:lnTo>
                  <a:pt x="195579" y="207772"/>
                </a:lnTo>
                <a:lnTo>
                  <a:pt x="235966" y="172212"/>
                </a:lnTo>
                <a:lnTo>
                  <a:pt x="268500" y="132714"/>
                </a:lnTo>
                <a:lnTo>
                  <a:pt x="290449" y="91694"/>
                </a:lnTo>
                <a:lnTo>
                  <a:pt x="297688" y="46354"/>
                </a:lnTo>
                <a:lnTo>
                  <a:pt x="294385" y="34925"/>
                </a:lnTo>
                <a:lnTo>
                  <a:pt x="305126" y="34925"/>
                </a:lnTo>
                <a:lnTo>
                  <a:pt x="290322" y="21971"/>
                </a:lnTo>
                <a:close/>
              </a:path>
              <a:path w="323850" h="285750">
                <a:moveTo>
                  <a:pt x="305126" y="34925"/>
                </a:moveTo>
                <a:lnTo>
                  <a:pt x="294385" y="34925"/>
                </a:lnTo>
                <a:lnTo>
                  <a:pt x="302259" y="41783"/>
                </a:lnTo>
                <a:lnTo>
                  <a:pt x="311784" y="54610"/>
                </a:lnTo>
                <a:lnTo>
                  <a:pt x="316229" y="70865"/>
                </a:lnTo>
                <a:lnTo>
                  <a:pt x="316229" y="48387"/>
                </a:lnTo>
                <a:lnTo>
                  <a:pt x="307594" y="37084"/>
                </a:lnTo>
                <a:lnTo>
                  <a:pt x="305126" y="34925"/>
                </a:lnTo>
                <a:close/>
              </a:path>
              <a:path w="323850" h="285750">
                <a:moveTo>
                  <a:pt x="268852" y="6603"/>
                </a:moveTo>
                <a:lnTo>
                  <a:pt x="243331" y="6603"/>
                </a:lnTo>
                <a:lnTo>
                  <a:pt x="261874" y="10540"/>
                </a:lnTo>
                <a:lnTo>
                  <a:pt x="276225" y="18923"/>
                </a:lnTo>
                <a:lnTo>
                  <a:pt x="285876" y="31750"/>
                </a:lnTo>
                <a:lnTo>
                  <a:pt x="290322" y="48005"/>
                </a:lnTo>
                <a:lnTo>
                  <a:pt x="290322" y="21971"/>
                </a:lnTo>
                <a:lnTo>
                  <a:pt x="281940" y="14604"/>
                </a:lnTo>
                <a:lnTo>
                  <a:pt x="281685" y="14224"/>
                </a:lnTo>
                <a:lnTo>
                  <a:pt x="268852" y="6603"/>
                </a:lnTo>
                <a:close/>
              </a:path>
            </a:pathLst>
          </a:custGeom>
          <a:solidFill>
            <a:srgbClr val="5FC3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7" name="bg object 4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8067675" y="1685925"/>
            <a:ext cx="257175" cy="219075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9696450" y="1895475"/>
            <a:ext cx="200025" cy="114300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9601200" y="1838324"/>
            <a:ext cx="390525" cy="266700"/>
          </a:xfrm>
          <a:custGeom>
            <a:avLst/>
            <a:gdLst/>
            <a:ahLst/>
            <a:cxnLst/>
            <a:rect l="l" t="t" r="r" b="b"/>
            <a:pathLst>
              <a:path w="390525" h="266700">
                <a:moveTo>
                  <a:pt x="344170" y="60579"/>
                </a:moveTo>
                <a:lnTo>
                  <a:pt x="338709" y="45212"/>
                </a:lnTo>
                <a:lnTo>
                  <a:pt x="336042" y="42164"/>
                </a:lnTo>
                <a:lnTo>
                  <a:pt x="336042" y="62103"/>
                </a:lnTo>
                <a:lnTo>
                  <a:pt x="334899" y="77470"/>
                </a:lnTo>
                <a:lnTo>
                  <a:pt x="316230" y="112395"/>
                </a:lnTo>
                <a:lnTo>
                  <a:pt x="285369" y="142748"/>
                </a:lnTo>
                <a:lnTo>
                  <a:pt x="245745" y="169418"/>
                </a:lnTo>
                <a:lnTo>
                  <a:pt x="200787" y="190754"/>
                </a:lnTo>
                <a:lnTo>
                  <a:pt x="153377" y="205359"/>
                </a:lnTo>
                <a:lnTo>
                  <a:pt x="152793" y="205359"/>
                </a:lnTo>
                <a:lnTo>
                  <a:pt x="108204" y="211074"/>
                </a:lnTo>
                <a:lnTo>
                  <a:pt x="65024" y="205359"/>
                </a:lnTo>
                <a:lnTo>
                  <a:pt x="35433" y="173355"/>
                </a:lnTo>
                <a:lnTo>
                  <a:pt x="36576" y="157988"/>
                </a:lnTo>
                <a:lnTo>
                  <a:pt x="55245" y="122936"/>
                </a:lnTo>
                <a:lnTo>
                  <a:pt x="86106" y="92710"/>
                </a:lnTo>
                <a:lnTo>
                  <a:pt x="125730" y="66040"/>
                </a:lnTo>
                <a:lnTo>
                  <a:pt x="170815" y="44704"/>
                </a:lnTo>
                <a:lnTo>
                  <a:pt x="217805" y="30353"/>
                </a:lnTo>
                <a:lnTo>
                  <a:pt x="263271" y="24511"/>
                </a:lnTo>
                <a:lnTo>
                  <a:pt x="273558" y="24511"/>
                </a:lnTo>
                <a:lnTo>
                  <a:pt x="319278" y="36322"/>
                </a:lnTo>
                <a:lnTo>
                  <a:pt x="336042" y="62103"/>
                </a:lnTo>
                <a:lnTo>
                  <a:pt x="336042" y="42164"/>
                </a:lnTo>
                <a:lnTo>
                  <a:pt x="300913" y="24511"/>
                </a:lnTo>
                <a:lnTo>
                  <a:pt x="289052" y="18542"/>
                </a:lnTo>
                <a:lnTo>
                  <a:pt x="263144" y="17145"/>
                </a:lnTo>
                <a:lnTo>
                  <a:pt x="216154" y="23241"/>
                </a:lnTo>
                <a:lnTo>
                  <a:pt x="167640" y="38100"/>
                </a:lnTo>
                <a:lnTo>
                  <a:pt x="121158" y="60071"/>
                </a:lnTo>
                <a:lnTo>
                  <a:pt x="80264" y="87503"/>
                </a:lnTo>
                <a:lnTo>
                  <a:pt x="48514" y="118745"/>
                </a:lnTo>
                <a:lnTo>
                  <a:pt x="28321" y="157607"/>
                </a:lnTo>
                <a:lnTo>
                  <a:pt x="27432" y="174879"/>
                </a:lnTo>
                <a:lnTo>
                  <a:pt x="32766" y="190246"/>
                </a:lnTo>
                <a:lnTo>
                  <a:pt x="68580" y="214249"/>
                </a:lnTo>
                <a:lnTo>
                  <a:pt x="108458" y="218186"/>
                </a:lnTo>
                <a:lnTo>
                  <a:pt x="155321" y="212217"/>
                </a:lnTo>
                <a:lnTo>
                  <a:pt x="203835" y="197358"/>
                </a:lnTo>
                <a:lnTo>
                  <a:pt x="250317" y="175387"/>
                </a:lnTo>
                <a:lnTo>
                  <a:pt x="291211" y="147828"/>
                </a:lnTo>
                <a:lnTo>
                  <a:pt x="322961" y="116713"/>
                </a:lnTo>
                <a:lnTo>
                  <a:pt x="343281" y="77978"/>
                </a:lnTo>
                <a:lnTo>
                  <a:pt x="344081" y="62103"/>
                </a:lnTo>
                <a:lnTo>
                  <a:pt x="344170" y="60579"/>
                </a:lnTo>
                <a:close/>
              </a:path>
              <a:path w="390525" h="266700">
                <a:moveTo>
                  <a:pt x="390271" y="81915"/>
                </a:moveTo>
                <a:lnTo>
                  <a:pt x="384048" y="63881"/>
                </a:lnTo>
                <a:lnTo>
                  <a:pt x="382143" y="60960"/>
                </a:lnTo>
                <a:lnTo>
                  <a:pt x="382143" y="83312"/>
                </a:lnTo>
                <a:lnTo>
                  <a:pt x="381000" y="101600"/>
                </a:lnTo>
                <a:lnTo>
                  <a:pt x="358775" y="143129"/>
                </a:lnTo>
                <a:lnTo>
                  <a:pt x="322326" y="178816"/>
                </a:lnTo>
                <a:lnTo>
                  <a:pt x="275590" y="210312"/>
                </a:lnTo>
                <a:lnTo>
                  <a:pt x="222377" y="235458"/>
                </a:lnTo>
                <a:lnTo>
                  <a:pt x="166585" y="252603"/>
                </a:lnTo>
                <a:lnTo>
                  <a:pt x="166001" y="252603"/>
                </a:lnTo>
                <a:lnTo>
                  <a:pt x="113284" y="259334"/>
                </a:lnTo>
                <a:lnTo>
                  <a:pt x="62103" y="252603"/>
                </a:lnTo>
                <a:lnTo>
                  <a:pt x="27178" y="221996"/>
                </a:lnTo>
                <a:lnTo>
                  <a:pt x="34544" y="225933"/>
                </a:lnTo>
                <a:lnTo>
                  <a:pt x="48133" y="230632"/>
                </a:lnTo>
                <a:lnTo>
                  <a:pt x="58547" y="232918"/>
                </a:lnTo>
                <a:lnTo>
                  <a:pt x="69850" y="234569"/>
                </a:lnTo>
                <a:lnTo>
                  <a:pt x="81915" y="235331"/>
                </a:lnTo>
                <a:lnTo>
                  <a:pt x="94869" y="235458"/>
                </a:lnTo>
                <a:lnTo>
                  <a:pt x="140462" y="230251"/>
                </a:lnTo>
                <a:lnTo>
                  <a:pt x="187833" y="217678"/>
                </a:lnTo>
                <a:lnTo>
                  <a:pt x="234569" y="198882"/>
                </a:lnTo>
                <a:lnTo>
                  <a:pt x="278257" y="174879"/>
                </a:lnTo>
                <a:lnTo>
                  <a:pt x="316357" y="146939"/>
                </a:lnTo>
                <a:lnTo>
                  <a:pt x="346583" y="116078"/>
                </a:lnTo>
                <a:lnTo>
                  <a:pt x="370459" y="70866"/>
                </a:lnTo>
                <a:lnTo>
                  <a:pt x="371094" y="57912"/>
                </a:lnTo>
                <a:lnTo>
                  <a:pt x="376809" y="67310"/>
                </a:lnTo>
                <a:lnTo>
                  <a:pt x="382143" y="83312"/>
                </a:lnTo>
                <a:lnTo>
                  <a:pt x="382143" y="60960"/>
                </a:lnTo>
                <a:lnTo>
                  <a:pt x="380314" y="57912"/>
                </a:lnTo>
                <a:lnTo>
                  <a:pt x="365252" y="32766"/>
                </a:lnTo>
                <a:lnTo>
                  <a:pt x="363347" y="30734"/>
                </a:lnTo>
                <a:lnTo>
                  <a:pt x="363347" y="52070"/>
                </a:lnTo>
                <a:lnTo>
                  <a:pt x="362077" y="70358"/>
                </a:lnTo>
                <a:lnTo>
                  <a:pt x="339979" y="111887"/>
                </a:lnTo>
                <a:lnTo>
                  <a:pt x="303530" y="147574"/>
                </a:lnTo>
                <a:lnTo>
                  <a:pt x="256794" y="179070"/>
                </a:lnTo>
                <a:lnTo>
                  <a:pt x="203581" y="204216"/>
                </a:lnTo>
                <a:lnTo>
                  <a:pt x="147789" y="221361"/>
                </a:lnTo>
                <a:lnTo>
                  <a:pt x="147205" y="221361"/>
                </a:lnTo>
                <a:lnTo>
                  <a:pt x="94488" y="228092"/>
                </a:lnTo>
                <a:lnTo>
                  <a:pt x="46050" y="221996"/>
                </a:lnTo>
                <a:lnTo>
                  <a:pt x="13589" y="199390"/>
                </a:lnTo>
                <a:lnTo>
                  <a:pt x="8128" y="183388"/>
                </a:lnTo>
                <a:lnTo>
                  <a:pt x="9398" y="165100"/>
                </a:lnTo>
                <a:lnTo>
                  <a:pt x="31623" y="123571"/>
                </a:lnTo>
                <a:lnTo>
                  <a:pt x="67945" y="87884"/>
                </a:lnTo>
                <a:lnTo>
                  <a:pt x="114681" y="56388"/>
                </a:lnTo>
                <a:lnTo>
                  <a:pt x="167894" y="31242"/>
                </a:lnTo>
                <a:lnTo>
                  <a:pt x="223266" y="14224"/>
                </a:lnTo>
                <a:lnTo>
                  <a:pt x="276987" y="7366"/>
                </a:lnTo>
                <a:lnTo>
                  <a:pt x="305054" y="8763"/>
                </a:lnTo>
                <a:lnTo>
                  <a:pt x="328714" y="14224"/>
                </a:lnTo>
                <a:lnTo>
                  <a:pt x="328409" y="14224"/>
                </a:lnTo>
                <a:lnTo>
                  <a:pt x="345948" y="23241"/>
                </a:lnTo>
                <a:lnTo>
                  <a:pt x="358013" y="36195"/>
                </a:lnTo>
                <a:lnTo>
                  <a:pt x="363347" y="52070"/>
                </a:lnTo>
                <a:lnTo>
                  <a:pt x="363347" y="30734"/>
                </a:lnTo>
                <a:lnTo>
                  <a:pt x="330708" y="7366"/>
                </a:lnTo>
                <a:lnTo>
                  <a:pt x="276860" y="0"/>
                </a:lnTo>
                <a:lnTo>
                  <a:pt x="231140" y="5207"/>
                </a:lnTo>
                <a:lnTo>
                  <a:pt x="183769" y="17780"/>
                </a:lnTo>
                <a:lnTo>
                  <a:pt x="137033" y="36576"/>
                </a:lnTo>
                <a:lnTo>
                  <a:pt x="93345" y="60579"/>
                </a:lnTo>
                <a:lnTo>
                  <a:pt x="55118" y="88519"/>
                </a:lnTo>
                <a:lnTo>
                  <a:pt x="24892" y="119380"/>
                </a:lnTo>
                <a:lnTo>
                  <a:pt x="1143" y="164592"/>
                </a:lnTo>
                <a:lnTo>
                  <a:pt x="0" y="184785"/>
                </a:lnTo>
                <a:lnTo>
                  <a:pt x="6223" y="202819"/>
                </a:lnTo>
                <a:lnTo>
                  <a:pt x="32258" y="243078"/>
                </a:lnTo>
                <a:lnTo>
                  <a:pt x="77343" y="264160"/>
                </a:lnTo>
                <a:lnTo>
                  <a:pt x="113538" y="266573"/>
                </a:lnTo>
                <a:lnTo>
                  <a:pt x="159131" y="261493"/>
                </a:lnTo>
                <a:lnTo>
                  <a:pt x="167259" y="259334"/>
                </a:lnTo>
                <a:lnTo>
                  <a:pt x="206502" y="248920"/>
                </a:lnTo>
                <a:lnTo>
                  <a:pt x="253047" y="230251"/>
                </a:lnTo>
                <a:lnTo>
                  <a:pt x="296926" y="206121"/>
                </a:lnTo>
                <a:lnTo>
                  <a:pt x="335153" y="178181"/>
                </a:lnTo>
                <a:lnTo>
                  <a:pt x="365379" y="147320"/>
                </a:lnTo>
                <a:lnTo>
                  <a:pt x="389255" y="102108"/>
                </a:lnTo>
                <a:lnTo>
                  <a:pt x="390194" y="83312"/>
                </a:lnTo>
                <a:lnTo>
                  <a:pt x="390271" y="81915"/>
                </a:lnTo>
                <a:close/>
              </a:path>
            </a:pathLst>
          </a:custGeom>
          <a:solidFill>
            <a:srgbClr val="5FC3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0" name="bg object 50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9420225" y="733425"/>
            <a:ext cx="238125" cy="142875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677150" y="1085850"/>
            <a:ext cx="209550" cy="171450"/>
          </a:xfrm>
          <a:prstGeom prst="rect">
            <a:avLst/>
          </a:prstGeom>
        </p:spPr>
      </p:pic>
      <p:sp>
        <p:nvSpPr>
          <p:cNvPr id="52" name="bg object 52"/>
          <p:cNvSpPr/>
          <p:nvPr/>
        </p:nvSpPr>
        <p:spPr>
          <a:xfrm>
            <a:off x="7553325" y="1001013"/>
            <a:ext cx="666750" cy="1389380"/>
          </a:xfrm>
          <a:custGeom>
            <a:avLst/>
            <a:gdLst/>
            <a:ahLst/>
            <a:cxnLst/>
            <a:rect l="l" t="t" r="r" b="b"/>
            <a:pathLst>
              <a:path w="666750" h="1389380">
                <a:moveTo>
                  <a:pt x="424307" y="281940"/>
                </a:moveTo>
                <a:lnTo>
                  <a:pt x="423545" y="256921"/>
                </a:lnTo>
                <a:lnTo>
                  <a:pt x="416941" y="233299"/>
                </a:lnTo>
                <a:lnTo>
                  <a:pt x="416941" y="280416"/>
                </a:lnTo>
                <a:lnTo>
                  <a:pt x="411607" y="299974"/>
                </a:lnTo>
                <a:lnTo>
                  <a:pt x="399923" y="315341"/>
                </a:lnTo>
                <a:lnTo>
                  <a:pt x="382397" y="325501"/>
                </a:lnTo>
                <a:lnTo>
                  <a:pt x="359918" y="330200"/>
                </a:lnTo>
                <a:lnTo>
                  <a:pt x="333121" y="329311"/>
                </a:lnTo>
                <a:lnTo>
                  <a:pt x="257048" y="305054"/>
                </a:lnTo>
                <a:lnTo>
                  <a:pt x="212217" y="279146"/>
                </a:lnTo>
                <a:lnTo>
                  <a:pt x="170434" y="247142"/>
                </a:lnTo>
                <a:lnTo>
                  <a:pt x="133604" y="210693"/>
                </a:lnTo>
                <a:lnTo>
                  <a:pt x="104013" y="171831"/>
                </a:lnTo>
                <a:lnTo>
                  <a:pt x="83566" y="132080"/>
                </a:lnTo>
                <a:lnTo>
                  <a:pt x="75057" y="82169"/>
                </a:lnTo>
                <a:lnTo>
                  <a:pt x="80518" y="62611"/>
                </a:lnTo>
                <a:lnTo>
                  <a:pt x="113157" y="35941"/>
                </a:lnTo>
                <a:lnTo>
                  <a:pt x="141262" y="32080"/>
                </a:lnTo>
                <a:lnTo>
                  <a:pt x="189611" y="39751"/>
                </a:lnTo>
                <a:lnTo>
                  <a:pt x="235077" y="57531"/>
                </a:lnTo>
                <a:lnTo>
                  <a:pt x="279908" y="83439"/>
                </a:lnTo>
                <a:lnTo>
                  <a:pt x="321691" y="115443"/>
                </a:lnTo>
                <a:lnTo>
                  <a:pt x="358521" y="151892"/>
                </a:lnTo>
                <a:lnTo>
                  <a:pt x="388112" y="190881"/>
                </a:lnTo>
                <a:lnTo>
                  <a:pt x="408559" y="230505"/>
                </a:lnTo>
                <a:lnTo>
                  <a:pt x="416941" y="280416"/>
                </a:lnTo>
                <a:lnTo>
                  <a:pt x="416941" y="233299"/>
                </a:lnTo>
                <a:lnTo>
                  <a:pt x="394716" y="187960"/>
                </a:lnTo>
                <a:lnTo>
                  <a:pt x="364490" y="148209"/>
                </a:lnTo>
                <a:lnTo>
                  <a:pt x="326898" y="110998"/>
                </a:lnTo>
                <a:lnTo>
                  <a:pt x="284226" y="78232"/>
                </a:lnTo>
                <a:lnTo>
                  <a:pt x="238506" y="51816"/>
                </a:lnTo>
                <a:lnTo>
                  <a:pt x="191897" y="33655"/>
                </a:lnTo>
                <a:lnTo>
                  <a:pt x="179120" y="32080"/>
                </a:lnTo>
                <a:lnTo>
                  <a:pt x="130429" y="26035"/>
                </a:lnTo>
                <a:lnTo>
                  <a:pt x="106172" y="31369"/>
                </a:lnTo>
                <a:lnTo>
                  <a:pt x="86868" y="42799"/>
                </a:lnTo>
                <a:lnTo>
                  <a:pt x="73914" y="59563"/>
                </a:lnTo>
                <a:lnTo>
                  <a:pt x="67691" y="80772"/>
                </a:lnTo>
                <a:lnTo>
                  <a:pt x="68580" y="105791"/>
                </a:lnTo>
                <a:lnTo>
                  <a:pt x="97282" y="174752"/>
                </a:lnTo>
                <a:lnTo>
                  <a:pt x="127635" y="214503"/>
                </a:lnTo>
                <a:lnTo>
                  <a:pt x="165227" y="251714"/>
                </a:lnTo>
                <a:lnTo>
                  <a:pt x="207899" y="284480"/>
                </a:lnTo>
                <a:lnTo>
                  <a:pt x="253619" y="310769"/>
                </a:lnTo>
                <a:lnTo>
                  <a:pt x="300228" y="329057"/>
                </a:lnTo>
                <a:lnTo>
                  <a:pt x="351282" y="336931"/>
                </a:lnTo>
                <a:lnTo>
                  <a:pt x="367284" y="335915"/>
                </a:lnTo>
                <a:lnTo>
                  <a:pt x="405257" y="319913"/>
                </a:lnTo>
                <a:lnTo>
                  <a:pt x="418211" y="303149"/>
                </a:lnTo>
                <a:lnTo>
                  <a:pt x="424307" y="281940"/>
                </a:lnTo>
                <a:close/>
              </a:path>
              <a:path w="666750" h="1389380">
                <a:moveTo>
                  <a:pt x="455295" y="299593"/>
                </a:moveTo>
                <a:lnTo>
                  <a:pt x="454647" y="280924"/>
                </a:lnTo>
                <a:lnTo>
                  <a:pt x="454533" y="277622"/>
                </a:lnTo>
                <a:lnTo>
                  <a:pt x="454469" y="276098"/>
                </a:lnTo>
                <a:lnTo>
                  <a:pt x="454380" y="273431"/>
                </a:lnTo>
                <a:lnTo>
                  <a:pt x="454279" y="270256"/>
                </a:lnTo>
                <a:lnTo>
                  <a:pt x="447929" y="247142"/>
                </a:lnTo>
                <a:lnTo>
                  <a:pt x="447929" y="298069"/>
                </a:lnTo>
                <a:lnTo>
                  <a:pt x="441579" y="321310"/>
                </a:lnTo>
                <a:lnTo>
                  <a:pt x="427736" y="339344"/>
                </a:lnTo>
                <a:lnTo>
                  <a:pt x="427482" y="339344"/>
                </a:lnTo>
                <a:lnTo>
                  <a:pt x="427228" y="339598"/>
                </a:lnTo>
                <a:lnTo>
                  <a:pt x="406781" y="351536"/>
                </a:lnTo>
                <a:lnTo>
                  <a:pt x="404876" y="351917"/>
                </a:lnTo>
                <a:lnTo>
                  <a:pt x="404876" y="359029"/>
                </a:lnTo>
                <a:lnTo>
                  <a:pt x="390652" y="371475"/>
                </a:lnTo>
                <a:lnTo>
                  <a:pt x="369951" y="383540"/>
                </a:lnTo>
                <a:lnTo>
                  <a:pt x="343281" y="389128"/>
                </a:lnTo>
                <a:lnTo>
                  <a:pt x="311658" y="388112"/>
                </a:lnTo>
                <a:lnTo>
                  <a:pt x="229489" y="363093"/>
                </a:lnTo>
                <a:lnTo>
                  <a:pt x="183896" y="338582"/>
                </a:lnTo>
                <a:lnTo>
                  <a:pt x="140335" y="308229"/>
                </a:lnTo>
                <a:lnTo>
                  <a:pt x="100330" y="273431"/>
                </a:lnTo>
                <a:lnTo>
                  <a:pt x="65405" y="235458"/>
                </a:lnTo>
                <a:lnTo>
                  <a:pt x="37211" y="195707"/>
                </a:lnTo>
                <a:lnTo>
                  <a:pt x="17399" y="155702"/>
                </a:lnTo>
                <a:lnTo>
                  <a:pt x="7366" y="96520"/>
                </a:lnTo>
                <a:lnTo>
                  <a:pt x="13716" y="73406"/>
                </a:lnTo>
                <a:lnTo>
                  <a:pt x="27686" y="55245"/>
                </a:lnTo>
                <a:lnTo>
                  <a:pt x="42926" y="42037"/>
                </a:lnTo>
                <a:lnTo>
                  <a:pt x="36830" y="62992"/>
                </a:lnTo>
                <a:lnTo>
                  <a:pt x="37846" y="92329"/>
                </a:lnTo>
                <a:lnTo>
                  <a:pt x="67310" y="166497"/>
                </a:lnTo>
                <a:lnTo>
                  <a:pt x="96012" y="206883"/>
                </a:lnTo>
                <a:lnTo>
                  <a:pt x="131572" y="245491"/>
                </a:lnTo>
                <a:lnTo>
                  <a:pt x="172212" y="280924"/>
                </a:lnTo>
                <a:lnTo>
                  <a:pt x="216662" y="311912"/>
                </a:lnTo>
                <a:lnTo>
                  <a:pt x="263017" y="336804"/>
                </a:lnTo>
                <a:lnTo>
                  <a:pt x="309880" y="354457"/>
                </a:lnTo>
                <a:lnTo>
                  <a:pt x="355854" y="363347"/>
                </a:lnTo>
                <a:lnTo>
                  <a:pt x="369824" y="363982"/>
                </a:lnTo>
                <a:lnTo>
                  <a:pt x="388620" y="362712"/>
                </a:lnTo>
                <a:lnTo>
                  <a:pt x="404876" y="359029"/>
                </a:lnTo>
                <a:lnTo>
                  <a:pt x="404876" y="351917"/>
                </a:lnTo>
                <a:lnTo>
                  <a:pt x="380111" y="357124"/>
                </a:lnTo>
                <a:lnTo>
                  <a:pt x="348488" y="355981"/>
                </a:lnTo>
                <a:lnTo>
                  <a:pt x="266319" y="330962"/>
                </a:lnTo>
                <a:lnTo>
                  <a:pt x="220726" y="306451"/>
                </a:lnTo>
                <a:lnTo>
                  <a:pt x="177165" y="276098"/>
                </a:lnTo>
                <a:lnTo>
                  <a:pt x="137160" y="241300"/>
                </a:lnTo>
                <a:lnTo>
                  <a:pt x="102235" y="203327"/>
                </a:lnTo>
                <a:lnTo>
                  <a:pt x="74041" y="163703"/>
                </a:lnTo>
                <a:lnTo>
                  <a:pt x="54229" y="123571"/>
                </a:lnTo>
                <a:lnTo>
                  <a:pt x="44196" y="64516"/>
                </a:lnTo>
                <a:lnTo>
                  <a:pt x="50330" y="42037"/>
                </a:lnTo>
                <a:lnTo>
                  <a:pt x="50546" y="41275"/>
                </a:lnTo>
                <a:lnTo>
                  <a:pt x="89408" y="9652"/>
                </a:lnTo>
                <a:lnTo>
                  <a:pt x="122174" y="5080"/>
                </a:lnTo>
                <a:lnTo>
                  <a:pt x="122428" y="5080"/>
                </a:lnTo>
                <a:lnTo>
                  <a:pt x="164338" y="10287"/>
                </a:lnTo>
                <a:lnTo>
                  <a:pt x="225806" y="31623"/>
                </a:lnTo>
                <a:lnTo>
                  <a:pt x="271399" y="56134"/>
                </a:lnTo>
                <a:lnTo>
                  <a:pt x="314960" y="86487"/>
                </a:lnTo>
                <a:lnTo>
                  <a:pt x="354965" y="121285"/>
                </a:lnTo>
                <a:lnTo>
                  <a:pt x="389890" y="159258"/>
                </a:lnTo>
                <a:lnTo>
                  <a:pt x="418084" y="198882"/>
                </a:lnTo>
                <a:lnTo>
                  <a:pt x="437896" y="239014"/>
                </a:lnTo>
                <a:lnTo>
                  <a:pt x="447929" y="298069"/>
                </a:lnTo>
                <a:lnTo>
                  <a:pt x="447929" y="247142"/>
                </a:lnTo>
                <a:lnTo>
                  <a:pt x="424815" y="196088"/>
                </a:lnTo>
                <a:lnTo>
                  <a:pt x="396113" y="155702"/>
                </a:lnTo>
                <a:lnTo>
                  <a:pt x="360553" y="117094"/>
                </a:lnTo>
                <a:lnTo>
                  <a:pt x="319913" y="81534"/>
                </a:lnTo>
                <a:lnTo>
                  <a:pt x="275463" y="50673"/>
                </a:lnTo>
                <a:lnTo>
                  <a:pt x="229108" y="25654"/>
                </a:lnTo>
                <a:lnTo>
                  <a:pt x="182245" y="8128"/>
                </a:lnTo>
                <a:lnTo>
                  <a:pt x="143891" y="0"/>
                </a:lnTo>
                <a:lnTo>
                  <a:pt x="81661" y="5334"/>
                </a:lnTo>
                <a:lnTo>
                  <a:pt x="22479" y="50673"/>
                </a:lnTo>
                <a:lnTo>
                  <a:pt x="0" y="95123"/>
                </a:lnTo>
                <a:lnTo>
                  <a:pt x="901" y="121285"/>
                </a:lnTo>
                <a:lnTo>
                  <a:pt x="30480" y="198628"/>
                </a:lnTo>
                <a:lnTo>
                  <a:pt x="59182" y="239014"/>
                </a:lnTo>
                <a:lnTo>
                  <a:pt x="94742" y="277622"/>
                </a:lnTo>
                <a:lnTo>
                  <a:pt x="135382" y="313182"/>
                </a:lnTo>
                <a:lnTo>
                  <a:pt x="179832" y="344043"/>
                </a:lnTo>
                <a:lnTo>
                  <a:pt x="226187" y="368935"/>
                </a:lnTo>
                <a:lnTo>
                  <a:pt x="273050" y="386588"/>
                </a:lnTo>
                <a:lnTo>
                  <a:pt x="319024" y="395478"/>
                </a:lnTo>
                <a:lnTo>
                  <a:pt x="332994" y="396113"/>
                </a:lnTo>
                <a:lnTo>
                  <a:pt x="351790" y="394843"/>
                </a:lnTo>
                <a:lnTo>
                  <a:pt x="365264" y="389128"/>
                </a:lnTo>
                <a:lnTo>
                  <a:pt x="396113" y="376047"/>
                </a:lnTo>
                <a:lnTo>
                  <a:pt x="432943" y="344043"/>
                </a:lnTo>
                <a:lnTo>
                  <a:pt x="448183" y="324358"/>
                </a:lnTo>
                <a:lnTo>
                  <a:pt x="455295" y="299593"/>
                </a:lnTo>
                <a:close/>
              </a:path>
              <a:path w="666750" h="1389380">
                <a:moveTo>
                  <a:pt x="637159" y="1268476"/>
                </a:moveTo>
                <a:lnTo>
                  <a:pt x="633857" y="1253490"/>
                </a:lnTo>
                <a:lnTo>
                  <a:pt x="631444" y="1249934"/>
                </a:lnTo>
                <a:lnTo>
                  <a:pt x="631444" y="1268476"/>
                </a:lnTo>
                <a:lnTo>
                  <a:pt x="628269" y="1281938"/>
                </a:lnTo>
                <a:lnTo>
                  <a:pt x="584200" y="1317498"/>
                </a:lnTo>
                <a:lnTo>
                  <a:pt x="541401" y="1330960"/>
                </a:lnTo>
                <a:lnTo>
                  <a:pt x="492760" y="1337691"/>
                </a:lnTo>
                <a:lnTo>
                  <a:pt x="442214" y="1337691"/>
                </a:lnTo>
                <a:lnTo>
                  <a:pt x="393700" y="1330960"/>
                </a:lnTo>
                <a:lnTo>
                  <a:pt x="350901" y="1317498"/>
                </a:lnTo>
                <a:lnTo>
                  <a:pt x="315849" y="1294892"/>
                </a:lnTo>
                <a:lnTo>
                  <a:pt x="303657" y="1268476"/>
                </a:lnTo>
                <a:lnTo>
                  <a:pt x="304673" y="1260348"/>
                </a:lnTo>
                <a:lnTo>
                  <a:pt x="333629" y="1228090"/>
                </a:lnTo>
                <a:lnTo>
                  <a:pt x="393700" y="1205865"/>
                </a:lnTo>
                <a:lnTo>
                  <a:pt x="442214" y="1199134"/>
                </a:lnTo>
                <a:lnTo>
                  <a:pt x="492760" y="1199134"/>
                </a:lnTo>
                <a:lnTo>
                  <a:pt x="541401" y="1205865"/>
                </a:lnTo>
                <a:lnTo>
                  <a:pt x="584200" y="1219327"/>
                </a:lnTo>
                <a:lnTo>
                  <a:pt x="619252" y="1241933"/>
                </a:lnTo>
                <a:lnTo>
                  <a:pt x="631444" y="1268476"/>
                </a:lnTo>
                <a:lnTo>
                  <a:pt x="631444" y="1249934"/>
                </a:lnTo>
                <a:lnTo>
                  <a:pt x="586613" y="1214882"/>
                </a:lnTo>
                <a:lnTo>
                  <a:pt x="542925" y="1201166"/>
                </a:lnTo>
                <a:lnTo>
                  <a:pt x="528472" y="1199134"/>
                </a:lnTo>
                <a:lnTo>
                  <a:pt x="493268" y="1194181"/>
                </a:lnTo>
                <a:lnTo>
                  <a:pt x="441579" y="1194181"/>
                </a:lnTo>
                <a:lnTo>
                  <a:pt x="391922" y="1201166"/>
                </a:lnTo>
                <a:lnTo>
                  <a:pt x="348234" y="1214882"/>
                </a:lnTo>
                <a:lnTo>
                  <a:pt x="310896" y="1239266"/>
                </a:lnTo>
                <a:lnTo>
                  <a:pt x="297942" y="1268476"/>
                </a:lnTo>
                <a:lnTo>
                  <a:pt x="301244" y="1283335"/>
                </a:lnTo>
                <a:lnTo>
                  <a:pt x="348234" y="1321943"/>
                </a:lnTo>
                <a:lnTo>
                  <a:pt x="391922" y="1335659"/>
                </a:lnTo>
                <a:lnTo>
                  <a:pt x="441579" y="1342517"/>
                </a:lnTo>
                <a:lnTo>
                  <a:pt x="493268" y="1342517"/>
                </a:lnTo>
                <a:lnTo>
                  <a:pt x="528205" y="1337691"/>
                </a:lnTo>
                <a:lnTo>
                  <a:pt x="542925" y="1335659"/>
                </a:lnTo>
                <a:lnTo>
                  <a:pt x="586613" y="1321943"/>
                </a:lnTo>
                <a:lnTo>
                  <a:pt x="626745" y="1294511"/>
                </a:lnTo>
                <a:lnTo>
                  <a:pt x="635889" y="1277366"/>
                </a:lnTo>
                <a:lnTo>
                  <a:pt x="637159" y="1268476"/>
                </a:lnTo>
                <a:close/>
              </a:path>
              <a:path w="666750" h="1389380">
                <a:moveTo>
                  <a:pt x="666623" y="1268476"/>
                </a:moveTo>
                <a:lnTo>
                  <a:pt x="662686" y="1250950"/>
                </a:lnTo>
                <a:lnTo>
                  <a:pt x="661035" y="1248410"/>
                </a:lnTo>
                <a:lnTo>
                  <a:pt x="661035" y="1268476"/>
                </a:lnTo>
                <a:lnTo>
                  <a:pt x="661035" y="1289431"/>
                </a:lnTo>
                <a:lnTo>
                  <a:pt x="661035" y="1302639"/>
                </a:lnTo>
                <a:lnTo>
                  <a:pt x="657352" y="1318768"/>
                </a:lnTo>
                <a:lnTo>
                  <a:pt x="628904" y="1348105"/>
                </a:lnTo>
                <a:lnTo>
                  <a:pt x="554609" y="1376680"/>
                </a:lnTo>
                <a:lnTo>
                  <a:pt x="497332" y="1384554"/>
                </a:lnTo>
                <a:lnTo>
                  <a:pt x="437769" y="1384554"/>
                </a:lnTo>
                <a:lnTo>
                  <a:pt x="380492" y="1376680"/>
                </a:lnTo>
                <a:lnTo>
                  <a:pt x="330073" y="1360805"/>
                </a:lnTo>
                <a:lnTo>
                  <a:pt x="288544" y="1334008"/>
                </a:lnTo>
                <a:lnTo>
                  <a:pt x="274066" y="1302639"/>
                </a:lnTo>
                <a:lnTo>
                  <a:pt x="274066" y="1288542"/>
                </a:lnTo>
                <a:lnTo>
                  <a:pt x="283718" y="1302385"/>
                </a:lnTo>
                <a:lnTo>
                  <a:pt x="302133" y="1317625"/>
                </a:lnTo>
                <a:lnTo>
                  <a:pt x="327406" y="1330960"/>
                </a:lnTo>
                <a:lnTo>
                  <a:pt x="378841" y="1347216"/>
                </a:lnTo>
                <a:lnTo>
                  <a:pt x="437134" y="1355344"/>
                </a:lnTo>
                <a:lnTo>
                  <a:pt x="497840" y="1355344"/>
                </a:lnTo>
                <a:lnTo>
                  <a:pt x="533361" y="1350391"/>
                </a:lnTo>
                <a:lnTo>
                  <a:pt x="556133" y="1347216"/>
                </a:lnTo>
                <a:lnTo>
                  <a:pt x="607568" y="1330960"/>
                </a:lnTo>
                <a:lnTo>
                  <a:pt x="645287" y="1308354"/>
                </a:lnTo>
                <a:lnTo>
                  <a:pt x="661035" y="1289431"/>
                </a:lnTo>
                <a:lnTo>
                  <a:pt x="661035" y="1268476"/>
                </a:lnTo>
                <a:lnTo>
                  <a:pt x="657352" y="1284478"/>
                </a:lnTo>
                <a:lnTo>
                  <a:pt x="646557" y="1299845"/>
                </a:lnTo>
                <a:lnTo>
                  <a:pt x="628904" y="1313942"/>
                </a:lnTo>
                <a:lnTo>
                  <a:pt x="605028" y="1326642"/>
                </a:lnTo>
                <a:lnTo>
                  <a:pt x="554609" y="1342517"/>
                </a:lnTo>
                <a:lnTo>
                  <a:pt x="497332" y="1350391"/>
                </a:lnTo>
                <a:lnTo>
                  <a:pt x="437769" y="1350391"/>
                </a:lnTo>
                <a:lnTo>
                  <a:pt x="380492" y="1342517"/>
                </a:lnTo>
                <a:lnTo>
                  <a:pt x="330073" y="1326642"/>
                </a:lnTo>
                <a:lnTo>
                  <a:pt x="288544" y="1299845"/>
                </a:lnTo>
                <a:lnTo>
                  <a:pt x="274066" y="1268476"/>
                </a:lnTo>
                <a:lnTo>
                  <a:pt x="275336" y="1258824"/>
                </a:lnTo>
                <a:lnTo>
                  <a:pt x="301244" y="1226185"/>
                </a:lnTo>
                <a:lnTo>
                  <a:pt x="380492" y="1194308"/>
                </a:lnTo>
                <a:lnTo>
                  <a:pt x="437769" y="1186434"/>
                </a:lnTo>
                <a:lnTo>
                  <a:pt x="497332" y="1186434"/>
                </a:lnTo>
                <a:lnTo>
                  <a:pt x="554609" y="1194308"/>
                </a:lnTo>
                <a:lnTo>
                  <a:pt x="605028" y="1210183"/>
                </a:lnTo>
                <a:lnTo>
                  <a:pt x="646557" y="1236980"/>
                </a:lnTo>
                <a:lnTo>
                  <a:pt x="661035" y="1268476"/>
                </a:lnTo>
                <a:lnTo>
                  <a:pt x="661035" y="1248410"/>
                </a:lnTo>
                <a:lnTo>
                  <a:pt x="632841" y="1219200"/>
                </a:lnTo>
                <a:lnTo>
                  <a:pt x="556133" y="1189736"/>
                </a:lnTo>
                <a:lnTo>
                  <a:pt x="532447" y="1186434"/>
                </a:lnTo>
                <a:lnTo>
                  <a:pt x="497840" y="1181608"/>
                </a:lnTo>
                <a:lnTo>
                  <a:pt x="437134" y="1181608"/>
                </a:lnTo>
                <a:lnTo>
                  <a:pt x="378841" y="1189736"/>
                </a:lnTo>
                <a:lnTo>
                  <a:pt x="327406" y="1205865"/>
                </a:lnTo>
                <a:lnTo>
                  <a:pt x="283718" y="1234440"/>
                </a:lnTo>
                <a:lnTo>
                  <a:pt x="268478" y="1268476"/>
                </a:lnTo>
                <a:lnTo>
                  <a:pt x="268478" y="1302639"/>
                </a:lnTo>
                <a:lnTo>
                  <a:pt x="283718" y="1336675"/>
                </a:lnTo>
                <a:lnTo>
                  <a:pt x="327406" y="1365250"/>
                </a:lnTo>
                <a:lnTo>
                  <a:pt x="378841" y="1381379"/>
                </a:lnTo>
                <a:lnTo>
                  <a:pt x="437134" y="1389380"/>
                </a:lnTo>
                <a:lnTo>
                  <a:pt x="497840" y="1389380"/>
                </a:lnTo>
                <a:lnTo>
                  <a:pt x="532993" y="1384554"/>
                </a:lnTo>
                <a:lnTo>
                  <a:pt x="556133" y="1381379"/>
                </a:lnTo>
                <a:lnTo>
                  <a:pt x="607568" y="1365250"/>
                </a:lnTo>
                <a:lnTo>
                  <a:pt x="645287" y="1342517"/>
                </a:lnTo>
                <a:lnTo>
                  <a:pt x="666623" y="1302639"/>
                </a:lnTo>
                <a:lnTo>
                  <a:pt x="666623" y="1268476"/>
                </a:lnTo>
                <a:close/>
              </a:path>
            </a:pathLst>
          </a:custGeom>
          <a:solidFill>
            <a:srgbClr val="5FC3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3" name="bg object 53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924800" y="2219325"/>
            <a:ext cx="200025" cy="85725"/>
          </a:xfrm>
          <a:prstGeom prst="rect">
            <a:avLst/>
          </a:prstGeom>
        </p:spPr>
      </p:pic>
      <p:sp>
        <p:nvSpPr>
          <p:cNvPr id="54" name="bg object 54"/>
          <p:cNvSpPr/>
          <p:nvPr/>
        </p:nvSpPr>
        <p:spPr>
          <a:xfrm>
            <a:off x="9163050" y="1190624"/>
            <a:ext cx="381000" cy="190500"/>
          </a:xfrm>
          <a:custGeom>
            <a:avLst/>
            <a:gdLst/>
            <a:ahLst/>
            <a:cxnLst/>
            <a:rect l="l" t="t" r="r" b="b"/>
            <a:pathLst>
              <a:path w="381000" h="190500">
                <a:moveTo>
                  <a:pt x="352679" y="79248"/>
                </a:moveTo>
                <a:lnTo>
                  <a:pt x="349504" y="65405"/>
                </a:lnTo>
                <a:lnTo>
                  <a:pt x="345186" y="59436"/>
                </a:lnTo>
                <a:lnTo>
                  <a:pt x="345186" y="79248"/>
                </a:lnTo>
                <a:lnTo>
                  <a:pt x="342265" y="91186"/>
                </a:lnTo>
                <a:lnTo>
                  <a:pt x="300736" y="122809"/>
                </a:lnTo>
                <a:lnTo>
                  <a:pt x="249174" y="136906"/>
                </a:lnTo>
                <a:lnTo>
                  <a:pt x="190373" y="141605"/>
                </a:lnTo>
                <a:lnTo>
                  <a:pt x="131699" y="136906"/>
                </a:lnTo>
                <a:lnTo>
                  <a:pt x="80137" y="122809"/>
                </a:lnTo>
                <a:lnTo>
                  <a:pt x="38608" y="91186"/>
                </a:lnTo>
                <a:lnTo>
                  <a:pt x="35687" y="79248"/>
                </a:lnTo>
                <a:lnTo>
                  <a:pt x="38608" y="67310"/>
                </a:lnTo>
                <a:lnTo>
                  <a:pt x="80137" y="35814"/>
                </a:lnTo>
                <a:lnTo>
                  <a:pt x="131699" y="21590"/>
                </a:lnTo>
                <a:lnTo>
                  <a:pt x="190373" y="16764"/>
                </a:lnTo>
                <a:lnTo>
                  <a:pt x="249174" y="21590"/>
                </a:lnTo>
                <a:lnTo>
                  <a:pt x="300736" y="35814"/>
                </a:lnTo>
                <a:lnTo>
                  <a:pt x="342265" y="67310"/>
                </a:lnTo>
                <a:lnTo>
                  <a:pt x="345186" y="79248"/>
                </a:lnTo>
                <a:lnTo>
                  <a:pt x="345186" y="59436"/>
                </a:lnTo>
                <a:lnTo>
                  <a:pt x="304292" y="29972"/>
                </a:lnTo>
                <a:lnTo>
                  <a:pt x="256032" y="16764"/>
                </a:lnTo>
                <a:lnTo>
                  <a:pt x="190373" y="10541"/>
                </a:lnTo>
                <a:lnTo>
                  <a:pt x="129794" y="15494"/>
                </a:lnTo>
                <a:lnTo>
                  <a:pt x="76581" y="29972"/>
                </a:lnTo>
                <a:lnTo>
                  <a:pt x="40513" y="52451"/>
                </a:lnTo>
                <a:lnTo>
                  <a:pt x="28067" y="79248"/>
                </a:lnTo>
                <a:lnTo>
                  <a:pt x="31242" y="92964"/>
                </a:lnTo>
                <a:lnTo>
                  <a:pt x="76581" y="128524"/>
                </a:lnTo>
                <a:lnTo>
                  <a:pt x="129794" y="143002"/>
                </a:lnTo>
                <a:lnTo>
                  <a:pt x="190373" y="147955"/>
                </a:lnTo>
                <a:lnTo>
                  <a:pt x="221107" y="146685"/>
                </a:lnTo>
                <a:lnTo>
                  <a:pt x="251587" y="141605"/>
                </a:lnTo>
                <a:lnTo>
                  <a:pt x="279019" y="137033"/>
                </a:lnTo>
                <a:lnTo>
                  <a:pt x="324993" y="117983"/>
                </a:lnTo>
                <a:lnTo>
                  <a:pt x="349504" y="92964"/>
                </a:lnTo>
                <a:lnTo>
                  <a:pt x="352679" y="79248"/>
                </a:lnTo>
                <a:close/>
              </a:path>
              <a:path w="381000" h="190500">
                <a:moveTo>
                  <a:pt x="380873" y="79248"/>
                </a:moveTo>
                <a:lnTo>
                  <a:pt x="377190" y="63246"/>
                </a:lnTo>
                <a:lnTo>
                  <a:pt x="373126" y="57658"/>
                </a:lnTo>
                <a:lnTo>
                  <a:pt x="373075" y="79197"/>
                </a:lnTo>
                <a:lnTo>
                  <a:pt x="373075" y="79425"/>
                </a:lnTo>
                <a:lnTo>
                  <a:pt x="373037" y="79590"/>
                </a:lnTo>
                <a:lnTo>
                  <a:pt x="373037" y="100965"/>
                </a:lnTo>
                <a:lnTo>
                  <a:pt x="373024" y="110490"/>
                </a:lnTo>
                <a:lnTo>
                  <a:pt x="369697" y="124460"/>
                </a:lnTo>
                <a:lnTo>
                  <a:pt x="320675" y="161798"/>
                </a:lnTo>
                <a:lnTo>
                  <a:pt x="272796" y="176022"/>
                </a:lnTo>
                <a:lnTo>
                  <a:pt x="218567" y="183134"/>
                </a:lnTo>
                <a:lnTo>
                  <a:pt x="162179" y="183134"/>
                </a:lnTo>
                <a:lnTo>
                  <a:pt x="107950" y="176022"/>
                </a:lnTo>
                <a:lnTo>
                  <a:pt x="60198" y="161798"/>
                </a:lnTo>
                <a:lnTo>
                  <a:pt x="21209" y="138049"/>
                </a:lnTo>
                <a:lnTo>
                  <a:pt x="7747" y="110109"/>
                </a:lnTo>
                <a:lnTo>
                  <a:pt x="7747" y="100838"/>
                </a:lnTo>
                <a:lnTo>
                  <a:pt x="14605" y="110490"/>
                </a:lnTo>
                <a:lnTo>
                  <a:pt x="32385" y="124460"/>
                </a:lnTo>
                <a:lnTo>
                  <a:pt x="86360" y="146685"/>
                </a:lnTo>
                <a:lnTo>
                  <a:pt x="154305" y="158115"/>
                </a:lnTo>
                <a:lnTo>
                  <a:pt x="190373" y="159512"/>
                </a:lnTo>
                <a:lnTo>
                  <a:pt x="226568" y="158115"/>
                </a:lnTo>
                <a:lnTo>
                  <a:pt x="268097" y="152400"/>
                </a:lnTo>
                <a:lnTo>
                  <a:pt x="324104" y="136652"/>
                </a:lnTo>
                <a:lnTo>
                  <a:pt x="366141" y="110490"/>
                </a:lnTo>
                <a:lnTo>
                  <a:pt x="373037" y="100965"/>
                </a:lnTo>
                <a:lnTo>
                  <a:pt x="373037" y="79590"/>
                </a:lnTo>
                <a:lnTo>
                  <a:pt x="369697" y="93472"/>
                </a:lnTo>
                <a:lnTo>
                  <a:pt x="359537" y="107188"/>
                </a:lnTo>
                <a:lnTo>
                  <a:pt x="343154" y="119761"/>
                </a:lnTo>
                <a:lnTo>
                  <a:pt x="320675" y="131064"/>
                </a:lnTo>
                <a:lnTo>
                  <a:pt x="272796" y="145288"/>
                </a:lnTo>
                <a:lnTo>
                  <a:pt x="218567" y="152400"/>
                </a:lnTo>
                <a:lnTo>
                  <a:pt x="162179" y="152400"/>
                </a:lnTo>
                <a:lnTo>
                  <a:pt x="107950" y="145288"/>
                </a:lnTo>
                <a:lnTo>
                  <a:pt x="60198" y="131064"/>
                </a:lnTo>
                <a:lnTo>
                  <a:pt x="21209" y="107188"/>
                </a:lnTo>
                <a:lnTo>
                  <a:pt x="7747" y="79248"/>
                </a:lnTo>
                <a:lnTo>
                  <a:pt x="11176" y="65024"/>
                </a:lnTo>
                <a:lnTo>
                  <a:pt x="60198" y="27559"/>
                </a:lnTo>
                <a:lnTo>
                  <a:pt x="121031" y="10922"/>
                </a:lnTo>
                <a:lnTo>
                  <a:pt x="190373" y="5334"/>
                </a:lnTo>
                <a:lnTo>
                  <a:pt x="225552" y="6731"/>
                </a:lnTo>
                <a:lnTo>
                  <a:pt x="291719" y="17907"/>
                </a:lnTo>
                <a:lnTo>
                  <a:pt x="343154" y="38862"/>
                </a:lnTo>
                <a:lnTo>
                  <a:pt x="373075" y="79197"/>
                </a:lnTo>
                <a:lnTo>
                  <a:pt x="373075" y="57632"/>
                </a:lnTo>
                <a:lnTo>
                  <a:pt x="324104" y="21971"/>
                </a:lnTo>
                <a:lnTo>
                  <a:pt x="275082" y="7366"/>
                </a:lnTo>
                <a:lnTo>
                  <a:pt x="259689" y="5334"/>
                </a:lnTo>
                <a:lnTo>
                  <a:pt x="219329" y="0"/>
                </a:lnTo>
                <a:lnTo>
                  <a:pt x="161417" y="0"/>
                </a:lnTo>
                <a:lnTo>
                  <a:pt x="105791" y="7366"/>
                </a:lnTo>
                <a:lnTo>
                  <a:pt x="56769" y="21971"/>
                </a:lnTo>
                <a:lnTo>
                  <a:pt x="14605" y="48006"/>
                </a:lnTo>
                <a:lnTo>
                  <a:pt x="0" y="79248"/>
                </a:lnTo>
                <a:lnTo>
                  <a:pt x="0" y="110109"/>
                </a:lnTo>
                <a:lnTo>
                  <a:pt x="32385" y="155194"/>
                </a:lnTo>
                <a:lnTo>
                  <a:pt x="86360" y="177546"/>
                </a:lnTo>
                <a:lnTo>
                  <a:pt x="154305" y="188849"/>
                </a:lnTo>
                <a:lnTo>
                  <a:pt x="190500" y="190246"/>
                </a:lnTo>
                <a:lnTo>
                  <a:pt x="226568" y="188849"/>
                </a:lnTo>
                <a:lnTo>
                  <a:pt x="260858" y="183134"/>
                </a:lnTo>
                <a:lnTo>
                  <a:pt x="294386" y="177546"/>
                </a:lnTo>
                <a:lnTo>
                  <a:pt x="348361" y="155194"/>
                </a:lnTo>
                <a:lnTo>
                  <a:pt x="377190" y="126238"/>
                </a:lnTo>
                <a:lnTo>
                  <a:pt x="380784" y="110490"/>
                </a:lnTo>
                <a:lnTo>
                  <a:pt x="380873" y="79248"/>
                </a:lnTo>
                <a:close/>
              </a:path>
            </a:pathLst>
          </a:custGeom>
          <a:solidFill>
            <a:srgbClr val="5FC3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5" name="bg object 55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9277350" y="1238250"/>
            <a:ext cx="152400" cy="66675"/>
          </a:xfrm>
          <a:prstGeom prst="rect">
            <a:avLst/>
          </a:prstGeom>
        </p:spPr>
      </p:pic>
      <p:sp>
        <p:nvSpPr>
          <p:cNvPr id="56" name="bg object 56"/>
          <p:cNvSpPr/>
          <p:nvPr/>
        </p:nvSpPr>
        <p:spPr>
          <a:xfrm>
            <a:off x="9963150" y="1276350"/>
            <a:ext cx="352425" cy="295275"/>
          </a:xfrm>
          <a:custGeom>
            <a:avLst/>
            <a:gdLst/>
            <a:ahLst/>
            <a:cxnLst/>
            <a:rect l="l" t="t" r="r" b="b"/>
            <a:pathLst>
              <a:path w="352425" h="295275">
                <a:moveTo>
                  <a:pt x="267080" y="0"/>
                </a:moveTo>
                <a:lnTo>
                  <a:pt x="211454" y="6603"/>
                </a:lnTo>
                <a:lnTo>
                  <a:pt x="160654" y="26542"/>
                </a:lnTo>
                <a:lnTo>
                  <a:pt x="111505" y="56387"/>
                </a:lnTo>
                <a:lnTo>
                  <a:pt x="67436" y="93217"/>
                </a:lnTo>
                <a:lnTo>
                  <a:pt x="31750" y="134365"/>
                </a:lnTo>
                <a:lnTo>
                  <a:pt x="7874" y="176784"/>
                </a:lnTo>
                <a:lnTo>
                  <a:pt x="0" y="223392"/>
                </a:lnTo>
                <a:lnTo>
                  <a:pt x="5460" y="241808"/>
                </a:lnTo>
                <a:lnTo>
                  <a:pt x="45847" y="280162"/>
                </a:lnTo>
                <a:lnTo>
                  <a:pt x="94742" y="295021"/>
                </a:lnTo>
                <a:lnTo>
                  <a:pt x="105409" y="294513"/>
                </a:lnTo>
                <a:lnTo>
                  <a:pt x="120698" y="289813"/>
                </a:lnTo>
                <a:lnTo>
                  <a:pt x="86614" y="289813"/>
                </a:lnTo>
                <a:lnTo>
                  <a:pt x="66040" y="285750"/>
                </a:lnTo>
                <a:lnTo>
                  <a:pt x="49910" y="276733"/>
                </a:lnTo>
                <a:lnTo>
                  <a:pt x="38861" y="267588"/>
                </a:lnTo>
                <a:lnTo>
                  <a:pt x="97969" y="267588"/>
                </a:lnTo>
                <a:lnTo>
                  <a:pt x="100075" y="267208"/>
                </a:lnTo>
                <a:lnTo>
                  <a:pt x="104901" y="266064"/>
                </a:lnTo>
                <a:lnTo>
                  <a:pt x="58039" y="266064"/>
                </a:lnTo>
                <a:lnTo>
                  <a:pt x="37465" y="261874"/>
                </a:lnTo>
                <a:lnTo>
                  <a:pt x="21463" y="252857"/>
                </a:lnTo>
                <a:lnTo>
                  <a:pt x="10541" y="239522"/>
                </a:lnTo>
                <a:lnTo>
                  <a:pt x="5588" y="222250"/>
                </a:lnTo>
                <a:lnTo>
                  <a:pt x="6603" y="201675"/>
                </a:lnTo>
                <a:lnTo>
                  <a:pt x="36829" y="136651"/>
                </a:lnTo>
                <a:lnTo>
                  <a:pt x="71881" y="96265"/>
                </a:lnTo>
                <a:lnTo>
                  <a:pt x="115189" y="60071"/>
                </a:lnTo>
                <a:lnTo>
                  <a:pt x="163449" y="30861"/>
                </a:lnTo>
                <a:lnTo>
                  <a:pt x="213232" y="11302"/>
                </a:lnTo>
                <a:lnTo>
                  <a:pt x="265810" y="4825"/>
                </a:lnTo>
                <a:lnTo>
                  <a:pt x="289432" y="4825"/>
                </a:lnTo>
                <a:lnTo>
                  <a:pt x="289178" y="4572"/>
                </a:lnTo>
                <a:lnTo>
                  <a:pt x="267080" y="0"/>
                </a:lnTo>
                <a:close/>
              </a:path>
              <a:path w="352425" h="295275">
                <a:moveTo>
                  <a:pt x="346836" y="52832"/>
                </a:moveTo>
                <a:lnTo>
                  <a:pt x="345575" y="93217"/>
                </a:lnTo>
                <a:lnTo>
                  <a:pt x="315468" y="157987"/>
                </a:lnTo>
                <a:lnTo>
                  <a:pt x="280543" y="198374"/>
                </a:lnTo>
                <a:lnTo>
                  <a:pt x="237235" y="234569"/>
                </a:lnTo>
                <a:lnTo>
                  <a:pt x="188975" y="263778"/>
                </a:lnTo>
                <a:lnTo>
                  <a:pt x="139065" y="283337"/>
                </a:lnTo>
                <a:lnTo>
                  <a:pt x="86614" y="289813"/>
                </a:lnTo>
                <a:lnTo>
                  <a:pt x="120698" y="289813"/>
                </a:lnTo>
                <a:lnTo>
                  <a:pt x="191770" y="267970"/>
                </a:lnTo>
                <a:lnTo>
                  <a:pt x="240919" y="238251"/>
                </a:lnTo>
                <a:lnTo>
                  <a:pt x="284988" y="201422"/>
                </a:lnTo>
                <a:lnTo>
                  <a:pt x="320548" y="160274"/>
                </a:lnTo>
                <a:lnTo>
                  <a:pt x="344424" y="117855"/>
                </a:lnTo>
                <a:lnTo>
                  <a:pt x="352378" y="72389"/>
                </a:lnTo>
                <a:lnTo>
                  <a:pt x="352425" y="71247"/>
                </a:lnTo>
                <a:lnTo>
                  <a:pt x="346836" y="52832"/>
                </a:lnTo>
                <a:close/>
              </a:path>
              <a:path w="352425" h="295275">
                <a:moveTo>
                  <a:pt x="97969" y="267588"/>
                </a:moveTo>
                <a:lnTo>
                  <a:pt x="38861" y="267588"/>
                </a:lnTo>
                <a:lnTo>
                  <a:pt x="51561" y="270255"/>
                </a:lnTo>
                <a:lnTo>
                  <a:pt x="66040" y="271145"/>
                </a:lnTo>
                <a:lnTo>
                  <a:pt x="76834" y="270763"/>
                </a:lnTo>
                <a:lnTo>
                  <a:pt x="88138" y="269366"/>
                </a:lnTo>
                <a:lnTo>
                  <a:pt x="97969" y="267588"/>
                </a:lnTo>
                <a:close/>
              </a:path>
              <a:path w="352425" h="295275">
                <a:moveTo>
                  <a:pt x="318134" y="24129"/>
                </a:moveTo>
                <a:lnTo>
                  <a:pt x="318134" y="48640"/>
                </a:lnTo>
                <a:lnTo>
                  <a:pt x="317246" y="69087"/>
                </a:lnTo>
                <a:lnTo>
                  <a:pt x="294620" y="117855"/>
                </a:lnTo>
                <a:lnTo>
                  <a:pt x="251968" y="174498"/>
                </a:lnTo>
                <a:lnTo>
                  <a:pt x="208660" y="210692"/>
                </a:lnTo>
                <a:lnTo>
                  <a:pt x="160527" y="240029"/>
                </a:lnTo>
                <a:lnTo>
                  <a:pt x="110617" y="259587"/>
                </a:lnTo>
                <a:lnTo>
                  <a:pt x="58039" y="266064"/>
                </a:lnTo>
                <a:lnTo>
                  <a:pt x="104901" y="266064"/>
                </a:lnTo>
                <a:lnTo>
                  <a:pt x="163195" y="244221"/>
                </a:lnTo>
                <a:lnTo>
                  <a:pt x="212344" y="214375"/>
                </a:lnTo>
                <a:lnTo>
                  <a:pt x="256413" y="177546"/>
                </a:lnTo>
                <a:lnTo>
                  <a:pt x="291989" y="136651"/>
                </a:lnTo>
                <a:lnTo>
                  <a:pt x="315975" y="93979"/>
                </a:lnTo>
                <a:lnTo>
                  <a:pt x="323850" y="47498"/>
                </a:lnTo>
                <a:lnTo>
                  <a:pt x="319277" y="31876"/>
                </a:lnTo>
                <a:lnTo>
                  <a:pt x="327487" y="31876"/>
                </a:lnTo>
                <a:lnTo>
                  <a:pt x="318134" y="24129"/>
                </a:lnTo>
                <a:close/>
              </a:path>
              <a:path w="352425" h="295275">
                <a:moveTo>
                  <a:pt x="327487" y="31876"/>
                </a:moveTo>
                <a:lnTo>
                  <a:pt x="319277" y="31876"/>
                </a:lnTo>
                <a:lnTo>
                  <a:pt x="330961" y="41655"/>
                </a:lnTo>
                <a:lnTo>
                  <a:pt x="341756" y="55117"/>
                </a:lnTo>
                <a:lnTo>
                  <a:pt x="346709" y="72389"/>
                </a:lnTo>
                <a:lnTo>
                  <a:pt x="346709" y="52577"/>
                </a:lnTo>
                <a:lnTo>
                  <a:pt x="335152" y="38226"/>
                </a:lnTo>
                <a:lnTo>
                  <a:pt x="327487" y="31876"/>
                </a:lnTo>
                <a:close/>
              </a:path>
              <a:path w="352425" h="295275">
                <a:moveTo>
                  <a:pt x="289432" y="4825"/>
                </a:moveTo>
                <a:lnTo>
                  <a:pt x="265810" y="4825"/>
                </a:lnTo>
                <a:lnTo>
                  <a:pt x="286384" y="8889"/>
                </a:lnTo>
                <a:lnTo>
                  <a:pt x="302514" y="17907"/>
                </a:lnTo>
                <a:lnTo>
                  <a:pt x="313181" y="31369"/>
                </a:lnTo>
                <a:lnTo>
                  <a:pt x="318134" y="48640"/>
                </a:lnTo>
                <a:lnTo>
                  <a:pt x="318134" y="24129"/>
                </a:lnTo>
                <a:lnTo>
                  <a:pt x="306577" y="14477"/>
                </a:lnTo>
                <a:lnTo>
                  <a:pt x="289432" y="4825"/>
                </a:lnTo>
                <a:close/>
              </a:path>
            </a:pathLst>
          </a:custGeom>
          <a:solidFill>
            <a:srgbClr val="5FC3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7" name="bg object 57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9991725" y="1295400"/>
            <a:ext cx="266700" cy="228600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8505825" y="790575"/>
            <a:ext cx="266700" cy="228600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6629400" y="3390900"/>
            <a:ext cx="4705350" cy="2619375"/>
          </a:xfrm>
          <a:prstGeom prst="rect">
            <a:avLst/>
          </a:prstGeom>
        </p:spPr>
      </p:pic>
      <p:sp>
        <p:nvSpPr>
          <p:cNvPr id="60" name="bg object 60"/>
          <p:cNvSpPr/>
          <p:nvPr/>
        </p:nvSpPr>
        <p:spPr>
          <a:xfrm>
            <a:off x="7267575" y="3495675"/>
            <a:ext cx="3333750" cy="1428750"/>
          </a:xfrm>
          <a:custGeom>
            <a:avLst/>
            <a:gdLst/>
            <a:ahLst/>
            <a:cxnLst/>
            <a:rect l="l" t="t" r="r" b="b"/>
            <a:pathLst>
              <a:path w="3333750" h="1428750">
                <a:moveTo>
                  <a:pt x="3333496" y="720217"/>
                </a:moveTo>
                <a:lnTo>
                  <a:pt x="3331210" y="684911"/>
                </a:lnTo>
                <a:lnTo>
                  <a:pt x="3324225" y="649478"/>
                </a:lnTo>
                <a:lnTo>
                  <a:pt x="3313176" y="603808"/>
                </a:lnTo>
                <a:lnTo>
                  <a:pt x="3313176" y="720217"/>
                </a:lnTo>
                <a:lnTo>
                  <a:pt x="3310890" y="755650"/>
                </a:lnTo>
                <a:lnTo>
                  <a:pt x="3292983" y="826516"/>
                </a:lnTo>
                <a:lnTo>
                  <a:pt x="3277362" y="861949"/>
                </a:lnTo>
                <a:lnTo>
                  <a:pt x="3257550" y="897382"/>
                </a:lnTo>
                <a:lnTo>
                  <a:pt x="3233420" y="932815"/>
                </a:lnTo>
                <a:lnTo>
                  <a:pt x="3204972" y="968248"/>
                </a:lnTo>
                <a:lnTo>
                  <a:pt x="3172587" y="1003681"/>
                </a:lnTo>
                <a:lnTo>
                  <a:pt x="3136011" y="1039114"/>
                </a:lnTo>
                <a:lnTo>
                  <a:pt x="3095371" y="1062736"/>
                </a:lnTo>
                <a:lnTo>
                  <a:pt x="3050667" y="1098169"/>
                </a:lnTo>
                <a:lnTo>
                  <a:pt x="3002153" y="1133602"/>
                </a:lnTo>
                <a:lnTo>
                  <a:pt x="2949829" y="1157224"/>
                </a:lnTo>
                <a:lnTo>
                  <a:pt x="2893568" y="1180846"/>
                </a:lnTo>
                <a:lnTo>
                  <a:pt x="2833624" y="1216152"/>
                </a:lnTo>
                <a:lnTo>
                  <a:pt x="2790063" y="1227963"/>
                </a:lnTo>
                <a:lnTo>
                  <a:pt x="2745486" y="1251585"/>
                </a:lnTo>
                <a:lnTo>
                  <a:pt x="2653030" y="1275207"/>
                </a:lnTo>
                <a:lnTo>
                  <a:pt x="2605278" y="1298829"/>
                </a:lnTo>
                <a:lnTo>
                  <a:pt x="2556637" y="1310640"/>
                </a:lnTo>
                <a:lnTo>
                  <a:pt x="2353691" y="1357884"/>
                </a:lnTo>
                <a:lnTo>
                  <a:pt x="2301113" y="1357884"/>
                </a:lnTo>
                <a:lnTo>
                  <a:pt x="2140204" y="1393317"/>
                </a:lnTo>
                <a:lnTo>
                  <a:pt x="2085467" y="1393317"/>
                </a:lnTo>
                <a:lnTo>
                  <a:pt x="2030476" y="1405128"/>
                </a:lnTo>
                <a:lnTo>
                  <a:pt x="1919478" y="1405128"/>
                </a:lnTo>
                <a:lnTo>
                  <a:pt x="1863471" y="1416939"/>
                </a:lnTo>
                <a:lnTo>
                  <a:pt x="1469898" y="1416939"/>
                </a:lnTo>
                <a:lnTo>
                  <a:pt x="1413891" y="1405128"/>
                </a:lnTo>
                <a:lnTo>
                  <a:pt x="1302893" y="1405128"/>
                </a:lnTo>
                <a:lnTo>
                  <a:pt x="1247902" y="1393317"/>
                </a:lnTo>
                <a:lnTo>
                  <a:pt x="1193165" y="1393317"/>
                </a:lnTo>
                <a:lnTo>
                  <a:pt x="1032256" y="1357884"/>
                </a:lnTo>
                <a:lnTo>
                  <a:pt x="979678" y="1357884"/>
                </a:lnTo>
                <a:lnTo>
                  <a:pt x="776859" y="1310640"/>
                </a:lnTo>
                <a:lnTo>
                  <a:pt x="728218" y="1298829"/>
                </a:lnTo>
                <a:lnTo>
                  <a:pt x="680466" y="1275207"/>
                </a:lnTo>
                <a:lnTo>
                  <a:pt x="588010" y="1251585"/>
                </a:lnTo>
                <a:lnTo>
                  <a:pt x="543306" y="1227963"/>
                </a:lnTo>
                <a:lnTo>
                  <a:pt x="499872" y="1216152"/>
                </a:lnTo>
                <a:lnTo>
                  <a:pt x="439928" y="1180846"/>
                </a:lnTo>
                <a:lnTo>
                  <a:pt x="383667" y="1157224"/>
                </a:lnTo>
                <a:lnTo>
                  <a:pt x="331343" y="1133602"/>
                </a:lnTo>
                <a:lnTo>
                  <a:pt x="282702" y="1098169"/>
                </a:lnTo>
                <a:lnTo>
                  <a:pt x="238125" y="1062736"/>
                </a:lnTo>
                <a:lnTo>
                  <a:pt x="197485" y="1039114"/>
                </a:lnTo>
                <a:lnTo>
                  <a:pt x="160909" y="1003681"/>
                </a:lnTo>
                <a:lnTo>
                  <a:pt x="128397" y="968248"/>
                </a:lnTo>
                <a:lnTo>
                  <a:pt x="100076" y="932815"/>
                </a:lnTo>
                <a:lnTo>
                  <a:pt x="75946" y="897382"/>
                </a:lnTo>
                <a:lnTo>
                  <a:pt x="56134" y="861949"/>
                </a:lnTo>
                <a:lnTo>
                  <a:pt x="40513" y="826516"/>
                </a:lnTo>
                <a:lnTo>
                  <a:pt x="22606" y="755650"/>
                </a:lnTo>
                <a:lnTo>
                  <a:pt x="20320" y="720217"/>
                </a:lnTo>
                <a:lnTo>
                  <a:pt x="22606" y="684911"/>
                </a:lnTo>
                <a:lnTo>
                  <a:pt x="40513" y="614045"/>
                </a:lnTo>
                <a:lnTo>
                  <a:pt x="56134" y="578612"/>
                </a:lnTo>
                <a:lnTo>
                  <a:pt x="75946" y="543179"/>
                </a:lnTo>
                <a:lnTo>
                  <a:pt x="100076" y="507746"/>
                </a:lnTo>
                <a:lnTo>
                  <a:pt x="128397" y="472313"/>
                </a:lnTo>
                <a:lnTo>
                  <a:pt x="160909" y="436880"/>
                </a:lnTo>
                <a:lnTo>
                  <a:pt x="197485" y="401447"/>
                </a:lnTo>
                <a:lnTo>
                  <a:pt x="238125" y="377825"/>
                </a:lnTo>
                <a:lnTo>
                  <a:pt x="282702" y="342392"/>
                </a:lnTo>
                <a:lnTo>
                  <a:pt x="331343" y="306959"/>
                </a:lnTo>
                <a:lnTo>
                  <a:pt x="383667" y="283337"/>
                </a:lnTo>
                <a:lnTo>
                  <a:pt x="439928" y="259715"/>
                </a:lnTo>
                <a:lnTo>
                  <a:pt x="499872" y="224409"/>
                </a:lnTo>
                <a:lnTo>
                  <a:pt x="544322" y="212598"/>
                </a:lnTo>
                <a:lnTo>
                  <a:pt x="590042" y="188976"/>
                </a:lnTo>
                <a:lnTo>
                  <a:pt x="684784" y="165354"/>
                </a:lnTo>
                <a:lnTo>
                  <a:pt x="733679" y="141732"/>
                </a:lnTo>
                <a:lnTo>
                  <a:pt x="938403" y="94488"/>
                </a:lnTo>
                <a:lnTo>
                  <a:pt x="1045464" y="70866"/>
                </a:lnTo>
                <a:lnTo>
                  <a:pt x="1099947" y="70866"/>
                </a:lnTo>
                <a:lnTo>
                  <a:pt x="1210564" y="47256"/>
                </a:lnTo>
                <a:lnTo>
                  <a:pt x="1266571" y="47256"/>
                </a:lnTo>
                <a:lnTo>
                  <a:pt x="1322959" y="35445"/>
                </a:lnTo>
                <a:lnTo>
                  <a:pt x="1379728" y="35445"/>
                </a:lnTo>
                <a:lnTo>
                  <a:pt x="1436878" y="23622"/>
                </a:lnTo>
                <a:lnTo>
                  <a:pt x="1896618" y="23622"/>
                </a:lnTo>
                <a:lnTo>
                  <a:pt x="1953641" y="35445"/>
                </a:lnTo>
                <a:lnTo>
                  <a:pt x="2010410" y="35445"/>
                </a:lnTo>
                <a:lnTo>
                  <a:pt x="2066798" y="47256"/>
                </a:lnTo>
                <a:lnTo>
                  <a:pt x="2122805" y="47256"/>
                </a:lnTo>
                <a:lnTo>
                  <a:pt x="2233422" y="70866"/>
                </a:lnTo>
                <a:lnTo>
                  <a:pt x="2287905" y="70866"/>
                </a:lnTo>
                <a:lnTo>
                  <a:pt x="2394966" y="94488"/>
                </a:lnTo>
                <a:lnTo>
                  <a:pt x="2599690" y="141732"/>
                </a:lnTo>
                <a:lnTo>
                  <a:pt x="2648712" y="165354"/>
                </a:lnTo>
                <a:lnTo>
                  <a:pt x="2743454" y="188976"/>
                </a:lnTo>
                <a:lnTo>
                  <a:pt x="2789047" y="212598"/>
                </a:lnTo>
                <a:lnTo>
                  <a:pt x="2833624" y="224409"/>
                </a:lnTo>
                <a:lnTo>
                  <a:pt x="2893568" y="259715"/>
                </a:lnTo>
                <a:lnTo>
                  <a:pt x="2949829" y="283337"/>
                </a:lnTo>
                <a:lnTo>
                  <a:pt x="3002153" y="306959"/>
                </a:lnTo>
                <a:lnTo>
                  <a:pt x="3050667" y="342392"/>
                </a:lnTo>
                <a:lnTo>
                  <a:pt x="3095371" y="377825"/>
                </a:lnTo>
                <a:lnTo>
                  <a:pt x="3136011" y="401447"/>
                </a:lnTo>
                <a:lnTo>
                  <a:pt x="3172587" y="436880"/>
                </a:lnTo>
                <a:lnTo>
                  <a:pt x="3204972" y="472313"/>
                </a:lnTo>
                <a:lnTo>
                  <a:pt x="3233420" y="507746"/>
                </a:lnTo>
                <a:lnTo>
                  <a:pt x="3257550" y="543179"/>
                </a:lnTo>
                <a:lnTo>
                  <a:pt x="3277362" y="578612"/>
                </a:lnTo>
                <a:lnTo>
                  <a:pt x="3292983" y="614045"/>
                </a:lnTo>
                <a:lnTo>
                  <a:pt x="3310890" y="684911"/>
                </a:lnTo>
                <a:lnTo>
                  <a:pt x="3313176" y="720217"/>
                </a:lnTo>
                <a:lnTo>
                  <a:pt x="3313176" y="603808"/>
                </a:lnTo>
                <a:lnTo>
                  <a:pt x="3296920" y="566801"/>
                </a:lnTo>
                <a:lnTo>
                  <a:pt x="3276600" y="531368"/>
                </a:lnTo>
                <a:lnTo>
                  <a:pt x="3251835" y="495935"/>
                </a:lnTo>
                <a:lnTo>
                  <a:pt x="3222879" y="460502"/>
                </a:lnTo>
                <a:lnTo>
                  <a:pt x="3189605" y="425069"/>
                </a:lnTo>
                <a:lnTo>
                  <a:pt x="3152140" y="389636"/>
                </a:lnTo>
                <a:lnTo>
                  <a:pt x="3110484" y="366014"/>
                </a:lnTo>
                <a:lnTo>
                  <a:pt x="3064891" y="330581"/>
                </a:lnTo>
                <a:lnTo>
                  <a:pt x="3015234" y="295148"/>
                </a:lnTo>
                <a:lnTo>
                  <a:pt x="2961513" y="271526"/>
                </a:lnTo>
                <a:lnTo>
                  <a:pt x="2903982" y="236220"/>
                </a:lnTo>
                <a:lnTo>
                  <a:pt x="2842641" y="212598"/>
                </a:lnTo>
                <a:lnTo>
                  <a:pt x="2798826" y="188976"/>
                </a:lnTo>
                <a:lnTo>
                  <a:pt x="2707767" y="165354"/>
                </a:lnTo>
                <a:lnTo>
                  <a:pt x="2660650" y="141732"/>
                </a:lnTo>
                <a:lnTo>
                  <a:pt x="2462784" y="94488"/>
                </a:lnTo>
                <a:lnTo>
                  <a:pt x="2252599" y="47256"/>
                </a:lnTo>
                <a:lnTo>
                  <a:pt x="2198497" y="47256"/>
                </a:lnTo>
                <a:lnTo>
                  <a:pt x="2088769" y="23622"/>
                </a:lnTo>
                <a:lnTo>
                  <a:pt x="1977517" y="23622"/>
                </a:lnTo>
                <a:lnTo>
                  <a:pt x="1921383" y="11811"/>
                </a:lnTo>
                <a:lnTo>
                  <a:pt x="1751838" y="11811"/>
                </a:lnTo>
                <a:lnTo>
                  <a:pt x="1695069" y="0"/>
                </a:lnTo>
                <a:lnTo>
                  <a:pt x="1638300" y="0"/>
                </a:lnTo>
                <a:lnTo>
                  <a:pt x="1581531" y="11811"/>
                </a:lnTo>
                <a:lnTo>
                  <a:pt x="1411986" y="11811"/>
                </a:lnTo>
                <a:lnTo>
                  <a:pt x="1355852" y="23622"/>
                </a:lnTo>
                <a:lnTo>
                  <a:pt x="1244600" y="23622"/>
                </a:lnTo>
                <a:lnTo>
                  <a:pt x="1134999" y="47256"/>
                </a:lnTo>
                <a:lnTo>
                  <a:pt x="1080897" y="47256"/>
                </a:lnTo>
                <a:lnTo>
                  <a:pt x="870585" y="94488"/>
                </a:lnTo>
                <a:lnTo>
                  <a:pt x="672719" y="141732"/>
                </a:lnTo>
                <a:lnTo>
                  <a:pt x="625602" y="165354"/>
                </a:lnTo>
                <a:lnTo>
                  <a:pt x="534543" y="188976"/>
                </a:lnTo>
                <a:lnTo>
                  <a:pt x="490728" y="212598"/>
                </a:lnTo>
                <a:lnTo>
                  <a:pt x="429387" y="236220"/>
                </a:lnTo>
                <a:lnTo>
                  <a:pt x="371856" y="271526"/>
                </a:lnTo>
                <a:lnTo>
                  <a:pt x="318262" y="295148"/>
                </a:lnTo>
                <a:lnTo>
                  <a:pt x="268478" y="330581"/>
                </a:lnTo>
                <a:lnTo>
                  <a:pt x="222885" y="366014"/>
                </a:lnTo>
                <a:lnTo>
                  <a:pt x="181356" y="389636"/>
                </a:lnTo>
                <a:lnTo>
                  <a:pt x="143891" y="425069"/>
                </a:lnTo>
                <a:lnTo>
                  <a:pt x="110617" y="460502"/>
                </a:lnTo>
                <a:lnTo>
                  <a:pt x="81661" y="495935"/>
                </a:lnTo>
                <a:lnTo>
                  <a:pt x="56896" y="531368"/>
                </a:lnTo>
                <a:lnTo>
                  <a:pt x="36576" y="566801"/>
                </a:lnTo>
                <a:lnTo>
                  <a:pt x="20701" y="602234"/>
                </a:lnTo>
                <a:lnTo>
                  <a:pt x="9271" y="649478"/>
                </a:lnTo>
                <a:lnTo>
                  <a:pt x="0" y="720217"/>
                </a:lnTo>
                <a:lnTo>
                  <a:pt x="2286" y="755650"/>
                </a:lnTo>
                <a:lnTo>
                  <a:pt x="20701" y="838327"/>
                </a:lnTo>
                <a:lnTo>
                  <a:pt x="36576" y="873760"/>
                </a:lnTo>
                <a:lnTo>
                  <a:pt x="56896" y="909193"/>
                </a:lnTo>
                <a:lnTo>
                  <a:pt x="81661" y="944626"/>
                </a:lnTo>
                <a:lnTo>
                  <a:pt x="110617" y="980059"/>
                </a:lnTo>
                <a:lnTo>
                  <a:pt x="143891" y="1015492"/>
                </a:lnTo>
                <a:lnTo>
                  <a:pt x="181356" y="1050925"/>
                </a:lnTo>
                <a:lnTo>
                  <a:pt x="222885" y="1074547"/>
                </a:lnTo>
                <a:lnTo>
                  <a:pt x="268478" y="1109980"/>
                </a:lnTo>
                <a:lnTo>
                  <a:pt x="318262" y="1145413"/>
                </a:lnTo>
                <a:lnTo>
                  <a:pt x="371856" y="1169035"/>
                </a:lnTo>
                <a:lnTo>
                  <a:pt x="429387" y="1204341"/>
                </a:lnTo>
                <a:lnTo>
                  <a:pt x="490728" y="1227963"/>
                </a:lnTo>
                <a:lnTo>
                  <a:pt x="535559" y="1251585"/>
                </a:lnTo>
                <a:lnTo>
                  <a:pt x="628777" y="1275207"/>
                </a:lnTo>
                <a:lnTo>
                  <a:pt x="677037" y="1298829"/>
                </a:lnTo>
                <a:lnTo>
                  <a:pt x="726440" y="1310640"/>
                </a:lnTo>
                <a:lnTo>
                  <a:pt x="879983" y="1346073"/>
                </a:lnTo>
                <a:lnTo>
                  <a:pt x="1151001" y="1405128"/>
                </a:lnTo>
                <a:lnTo>
                  <a:pt x="1207008" y="1405128"/>
                </a:lnTo>
                <a:lnTo>
                  <a:pt x="1263523" y="1416939"/>
                </a:lnTo>
                <a:lnTo>
                  <a:pt x="1320292" y="1416939"/>
                </a:lnTo>
                <a:lnTo>
                  <a:pt x="1377569" y="1428750"/>
                </a:lnTo>
                <a:lnTo>
                  <a:pt x="1955927" y="1428750"/>
                </a:lnTo>
                <a:lnTo>
                  <a:pt x="2013077" y="1416939"/>
                </a:lnTo>
                <a:lnTo>
                  <a:pt x="2069973" y="1416939"/>
                </a:lnTo>
                <a:lnTo>
                  <a:pt x="2126361" y="1405128"/>
                </a:lnTo>
                <a:lnTo>
                  <a:pt x="2182368" y="1405128"/>
                </a:lnTo>
                <a:lnTo>
                  <a:pt x="2453513" y="1346073"/>
                </a:lnTo>
                <a:lnTo>
                  <a:pt x="2607056" y="1310640"/>
                </a:lnTo>
                <a:lnTo>
                  <a:pt x="2656332" y="1298829"/>
                </a:lnTo>
                <a:lnTo>
                  <a:pt x="2704592" y="1275207"/>
                </a:lnTo>
                <a:lnTo>
                  <a:pt x="2797810" y="1251585"/>
                </a:lnTo>
                <a:lnTo>
                  <a:pt x="2842641" y="1227963"/>
                </a:lnTo>
                <a:lnTo>
                  <a:pt x="2903982" y="1204341"/>
                </a:lnTo>
                <a:lnTo>
                  <a:pt x="2961513" y="1169035"/>
                </a:lnTo>
                <a:lnTo>
                  <a:pt x="3015234" y="1145413"/>
                </a:lnTo>
                <a:lnTo>
                  <a:pt x="3064891" y="1109980"/>
                </a:lnTo>
                <a:lnTo>
                  <a:pt x="3110484" y="1074547"/>
                </a:lnTo>
                <a:lnTo>
                  <a:pt x="3152140" y="1050925"/>
                </a:lnTo>
                <a:lnTo>
                  <a:pt x="3189605" y="1015492"/>
                </a:lnTo>
                <a:lnTo>
                  <a:pt x="3222879" y="980059"/>
                </a:lnTo>
                <a:lnTo>
                  <a:pt x="3251835" y="944626"/>
                </a:lnTo>
                <a:lnTo>
                  <a:pt x="3276600" y="909193"/>
                </a:lnTo>
                <a:lnTo>
                  <a:pt x="3296920" y="873760"/>
                </a:lnTo>
                <a:lnTo>
                  <a:pt x="3312795" y="838327"/>
                </a:lnTo>
                <a:lnTo>
                  <a:pt x="3324225" y="791083"/>
                </a:lnTo>
                <a:lnTo>
                  <a:pt x="3331210" y="755650"/>
                </a:lnTo>
                <a:lnTo>
                  <a:pt x="3333496" y="720217"/>
                </a:lnTo>
                <a:close/>
              </a:path>
            </a:pathLst>
          </a:custGeom>
          <a:solidFill>
            <a:srgbClr val="166D43">
              <a:alpha val="23921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1" name="bg object 61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8934450" y="5324475"/>
            <a:ext cx="95248" cy="66675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8782050" y="5324475"/>
            <a:ext cx="104773" cy="66675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8639175" y="5314951"/>
            <a:ext cx="95248" cy="76198"/>
          </a:xfrm>
          <a:prstGeom prst="rect">
            <a:avLst/>
          </a:prstGeom>
        </p:spPr>
      </p:pic>
      <p:pic>
        <p:nvPicPr>
          <p:cNvPr id="64" name="bg object 64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8496300" y="5305426"/>
            <a:ext cx="95248" cy="76198"/>
          </a:xfrm>
          <a:prstGeom prst="rect">
            <a:avLst/>
          </a:prstGeom>
        </p:spPr>
      </p:pic>
      <p:pic>
        <p:nvPicPr>
          <p:cNvPr id="65" name="bg object 65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8362950" y="5295901"/>
            <a:ext cx="85723" cy="66673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8934450" y="5229226"/>
            <a:ext cx="95248" cy="66673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8782050" y="5229226"/>
            <a:ext cx="104773" cy="66673"/>
          </a:xfrm>
          <a:prstGeom prst="rect">
            <a:avLst/>
          </a:prstGeom>
        </p:spPr>
      </p:pic>
      <p:pic>
        <p:nvPicPr>
          <p:cNvPr id="68" name="bg object 68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8639175" y="5219700"/>
            <a:ext cx="95248" cy="66675"/>
          </a:xfrm>
          <a:prstGeom prst="rect">
            <a:avLst/>
          </a:prstGeom>
        </p:spPr>
      </p:pic>
      <p:pic>
        <p:nvPicPr>
          <p:cNvPr id="69" name="bg object 69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8362950" y="5200651"/>
            <a:ext cx="85723" cy="66673"/>
          </a:xfrm>
          <a:prstGeom prst="rect">
            <a:avLst/>
          </a:prstGeom>
        </p:spPr>
      </p:pic>
      <p:pic>
        <p:nvPicPr>
          <p:cNvPr id="70" name="bg object 70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8496300" y="5210175"/>
            <a:ext cx="95248" cy="66675"/>
          </a:xfrm>
          <a:prstGeom prst="rect">
            <a:avLst/>
          </a:prstGeom>
        </p:spPr>
      </p:pic>
      <p:pic>
        <p:nvPicPr>
          <p:cNvPr id="71" name="bg object 71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0258425" y="5076825"/>
            <a:ext cx="66675" cy="75564"/>
          </a:xfrm>
          <a:prstGeom prst="rect">
            <a:avLst/>
          </a:prstGeom>
        </p:spPr>
      </p:pic>
      <p:pic>
        <p:nvPicPr>
          <p:cNvPr id="72" name="bg object 72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0144125" y="5124451"/>
            <a:ext cx="76198" cy="76198"/>
          </a:xfrm>
          <a:prstGeom prst="rect">
            <a:avLst/>
          </a:prstGeom>
        </p:spPr>
      </p:pic>
      <p:pic>
        <p:nvPicPr>
          <p:cNvPr id="73" name="bg object 73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0029825" y="5162551"/>
            <a:ext cx="76198" cy="76198"/>
          </a:xfrm>
          <a:prstGeom prst="rect">
            <a:avLst/>
          </a:prstGeom>
        </p:spPr>
      </p:pic>
      <p:pic>
        <p:nvPicPr>
          <p:cNvPr id="74" name="bg object 74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9906000" y="5200651"/>
            <a:ext cx="85723" cy="66673"/>
          </a:xfrm>
          <a:prstGeom prst="rect">
            <a:avLst/>
          </a:prstGeom>
        </p:spPr>
      </p:pic>
      <p:pic>
        <p:nvPicPr>
          <p:cNvPr id="75" name="bg object 75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9782175" y="5229226"/>
            <a:ext cx="85723" cy="66673"/>
          </a:xfrm>
          <a:prstGeom prst="rect">
            <a:avLst/>
          </a:prstGeom>
        </p:spPr>
      </p:pic>
      <p:pic>
        <p:nvPicPr>
          <p:cNvPr id="76" name="bg object 76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0258425" y="4981575"/>
            <a:ext cx="66675" cy="75692"/>
          </a:xfrm>
          <a:prstGeom prst="rect">
            <a:avLst/>
          </a:prstGeom>
        </p:spPr>
      </p:pic>
      <p:pic>
        <p:nvPicPr>
          <p:cNvPr id="77" name="bg object 77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0144125" y="5019676"/>
            <a:ext cx="76198" cy="76198"/>
          </a:xfrm>
          <a:prstGeom prst="rect">
            <a:avLst/>
          </a:prstGeom>
        </p:spPr>
      </p:pic>
      <p:pic>
        <p:nvPicPr>
          <p:cNvPr id="78" name="bg object 78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0029825" y="5067301"/>
            <a:ext cx="76198" cy="66673"/>
          </a:xfrm>
          <a:prstGeom prst="rect">
            <a:avLst/>
          </a:prstGeom>
        </p:spPr>
      </p:pic>
      <p:pic>
        <p:nvPicPr>
          <p:cNvPr id="79" name="bg object 79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9906000" y="5095876"/>
            <a:ext cx="85723" cy="76198"/>
          </a:xfrm>
          <a:prstGeom prst="rect">
            <a:avLst/>
          </a:prstGeom>
        </p:spPr>
      </p:pic>
      <p:pic>
        <p:nvPicPr>
          <p:cNvPr id="80" name="bg object 80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9096375" y="5143500"/>
            <a:ext cx="514350" cy="285750"/>
          </a:xfrm>
          <a:prstGeom prst="rect">
            <a:avLst/>
          </a:prstGeom>
        </p:spPr>
      </p:pic>
      <p:pic>
        <p:nvPicPr>
          <p:cNvPr id="81" name="bg object 81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0363200" y="4733925"/>
            <a:ext cx="295275" cy="409575"/>
          </a:xfrm>
          <a:prstGeom prst="rect">
            <a:avLst/>
          </a:prstGeom>
        </p:spPr>
      </p:pic>
      <p:pic>
        <p:nvPicPr>
          <p:cNvPr id="82" name="bg object 82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7724775" y="5019675"/>
            <a:ext cx="457200" cy="342900"/>
          </a:xfrm>
          <a:prstGeom prst="rect">
            <a:avLst/>
          </a:prstGeom>
        </p:spPr>
      </p:pic>
      <p:pic>
        <p:nvPicPr>
          <p:cNvPr id="83" name="bg object 83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9782175" y="5133976"/>
            <a:ext cx="85723" cy="66673"/>
          </a:xfrm>
          <a:prstGeom prst="rect">
            <a:avLst/>
          </a:prstGeom>
        </p:spPr>
      </p:pic>
      <p:sp>
        <p:nvSpPr>
          <p:cNvPr id="84" name="bg object 84"/>
          <p:cNvSpPr/>
          <p:nvPr/>
        </p:nvSpPr>
        <p:spPr>
          <a:xfrm>
            <a:off x="7743825" y="4810125"/>
            <a:ext cx="2905125" cy="523875"/>
          </a:xfrm>
          <a:custGeom>
            <a:avLst/>
            <a:gdLst/>
            <a:ahLst/>
            <a:cxnLst/>
            <a:rect l="l" t="t" r="r" b="b"/>
            <a:pathLst>
              <a:path w="2905125" h="523875">
                <a:moveTo>
                  <a:pt x="425958" y="408813"/>
                </a:moveTo>
                <a:lnTo>
                  <a:pt x="387223" y="401701"/>
                </a:lnTo>
                <a:lnTo>
                  <a:pt x="348869" y="394208"/>
                </a:lnTo>
                <a:lnTo>
                  <a:pt x="319405" y="339471"/>
                </a:lnTo>
                <a:lnTo>
                  <a:pt x="307848" y="318389"/>
                </a:lnTo>
                <a:lnTo>
                  <a:pt x="257556" y="392303"/>
                </a:lnTo>
                <a:lnTo>
                  <a:pt x="208153" y="380365"/>
                </a:lnTo>
                <a:lnTo>
                  <a:pt x="196342" y="433451"/>
                </a:lnTo>
                <a:lnTo>
                  <a:pt x="184785" y="374396"/>
                </a:lnTo>
                <a:lnTo>
                  <a:pt x="153543" y="366268"/>
                </a:lnTo>
                <a:lnTo>
                  <a:pt x="128905" y="316611"/>
                </a:lnTo>
                <a:lnTo>
                  <a:pt x="89662" y="374269"/>
                </a:lnTo>
                <a:lnTo>
                  <a:pt x="75184" y="344043"/>
                </a:lnTo>
                <a:lnTo>
                  <a:pt x="37338" y="332486"/>
                </a:lnTo>
                <a:lnTo>
                  <a:pt x="0" y="320421"/>
                </a:lnTo>
                <a:lnTo>
                  <a:pt x="0" y="329819"/>
                </a:lnTo>
                <a:lnTo>
                  <a:pt x="34163" y="340868"/>
                </a:lnTo>
                <a:lnTo>
                  <a:pt x="68707" y="351409"/>
                </a:lnTo>
                <a:lnTo>
                  <a:pt x="89662" y="395224"/>
                </a:lnTo>
                <a:lnTo>
                  <a:pt x="128905" y="337566"/>
                </a:lnTo>
                <a:lnTo>
                  <a:pt x="146812" y="373761"/>
                </a:lnTo>
                <a:lnTo>
                  <a:pt x="175641" y="381508"/>
                </a:lnTo>
                <a:lnTo>
                  <a:pt x="196342" y="487172"/>
                </a:lnTo>
                <a:lnTo>
                  <a:pt x="217424" y="392049"/>
                </a:lnTo>
                <a:lnTo>
                  <a:pt x="264541" y="403225"/>
                </a:lnTo>
                <a:lnTo>
                  <a:pt x="308102" y="339471"/>
                </a:lnTo>
                <a:lnTo>
                  <a:pt x="341884" y="401955"/>
                </a:lnTo>
                <a:lnTo>
                  <a:pt x="362712" y="406146"/>
                </a:lnTo>
                <a:lnTo>
                  <a:pt x="425958" y="418211"/>
                </a:lnTo>
                <a:lnTo>
                  <a:pt x="425958" y="408813"/>
                </a:lnTo>
                <a:close/>
              </a:path>
              <a:path w="2905125" h="523875">
                <a:moveTo>
                  <a:pt x="1848739" y="423672"/>
                </a:moveTo>
                <a:lnTo>
                  <a:pt x="1797050" y="431546"/>
                </a:lnTo>
                <a:lnTo>
                  <a:pt x="1779651" y="433959"/>
                </a:lnTo>
                <a:lnTo>
                  <a:pt x="1752092" y="454152"/>
                </a:lnTo>
                <a:lnTo>
                  <a:pt x="1735074" y="487807"/>
                </a:lnTo>
                <a:lnTo>
                  <a:pt x="1720088" y="513080"/>
                </a:lnTo>
                <a:lnTo>
                  <a:pt x="1698752" y="508254"/>
                </a:lnTo>
                <a:lnTo>
                  <a:pt x="1690116" y="496062"/>
                </a:lnTo>
                <a:lnTo>
                  <a:pt x="1678940" y="469011"/>
                </a:lnTo>
                <a:lnTo>
                  <a:pt x="1669923" y="456946"/>
                </a:lnTo>
                <a:lnTo>
                  <a:pt x="1662049" y="452882"/>
                </a:lnTo>
                <a:lnTo>
                  <a:pt x="1643761" y="450977"/>
                </a:lnTo>
                <a:lnTo>
                  <a:pt x="1635760" y="447548"/>
                </a:lnTo>
                <a:lnTo>
                  <a:pt x="1630807" y="441452"/>
                </a:lnTo>
                <a:lnTo>
                  <a:pt x="1627632" y="434594"/>
                </a:lnTo>
                <a:lnTo>
                  <a:pt x="1624076" y="427863"/>
                </a:lnTo>
                <a:lnTo>
                  <a:pt x="1617980" y="422275"/>
                </a:lnTo>
                <a:lnTo>
                  <a:pt x="1611122" y="418338"/>
                </a:lnTo>
                <a:lnTo>
                  <a:pt x="1605026" y="420128"/>
                </a:lnTo>
                <a:lnTo>
                  <a:pt x="1583182" y="436753"/>
                </a:lnTo>
                <a:lnTo>
                  <a:pt x="1577594" y="460502"/>
                </a:lnTo>
                <a:lnTo>
                  <a:pt x="1573276" y="484759"/>
                </a:lnTo>
                <a:lnTo>
                  <a:pt x="1555369" y="503047"/>
                </a:lnTo>
                <a:lnTo>
                  <a:pt x="1543431" y="493268"/>
                </a:lnTo>
                <a:lnTo>
                  <a:pt x="1535811" y="479679"/>
                </a:lnTo>
                <a:lnTo>
                  <a:pt x="1526413" y="467741"/>
                </a:lnTo>
                <a:lnTo>
                  <a:pt x="1509141" y="462915"/>
                </a:lnTo>
                <a:lnTo>
                  <a:pt x="1496060" y="462915"/>
                </a:lnTo>
                <a:lnTo>
                  <a:pt x="1481074" y="442976"/>
                </a:lnTo>
                <a:lnTo>
                  <a:pt x="1471676" y="433578"/>
                </a:lnTo>
                <a:lnTo>
                  <a:pt x="1460881" y="428752"/>
                </a:lnTo>
                <a:lnTo>
                  <a:pt x="1445895" y="427736"/>
                </a:lnTo>
                <a:lnTo>
                  <a:pt x="1367790" y="431673"/>
                </a:lnTo>
                <a:lnTo>
                  <a:pt x="1367790" y="440944"/>
                </a:lnTo>
                <a:lnTo>
                  <a:pt x="1445895" y="437134"/>
                </a:lnTo>
                <a:lnTo>
                  <a:pt x="1456944" y="437007"/>
                </a:lnTo>
                <a:lnTo>
                  <a:pt x="1463167" y="439420"/>
                </a:lnTo>
                <a:lnTo>
                  <a:pt x="1468882" y="446024"/>
                </a:lnTo>
                <a:lnTo>
                  <a:pt x="1479423" y="460629"/>
                </a:lnTo>
                <a:lnTo>
                  <a:pt x="1487043" y="468630"/>
                </a:lnTo>
                <a:lnTo>
                  <a:pt x="1494790" y="471932"/>
                </a:lnTo>
                <a:lnTo>
                  <a:pt x="1505712" y="472440"/>
                </a:lnTo>
                <a:lnTo>
                  <a:pt x="1509141" y="472186"/>
                </a:lnTo>
                <a:lnTo>
                  <a:pt x="1526286" y="479806"/>
                </a:lnTo>
                <a:lnTo>
                  <a:pt x="1536192" y="495935"/>
                </a:lnTo>
                <a:lnTo>
                  <a:pt x="1545971" y="509778"/>
                </a:lnTo>
                <a:lnTo>
                  <a:pt x="1562227" y="510540"/>
                </a:lnTo>
                <a:lnTo>
                  <a:pt x="1581023" y="493141"/>
                </a:lnTo>
                <a:lnTo>
                  <a:pt x="1586484" y="470408"/>
                </a:lnTo>
                <a:lnTo>
                  <a:pt x="1591310" y="447294"/>
                </a:lnTo>
                <a:lnTo>
                  <a:pt x="1608074" y="429133"/>
                </a:lnTo>
                <a:lnTo>
                  <a:pt x="1610233" y="430530"/>
                </a:lnTo>
                <a:lnTo>
                  <a:pt x="1615694" y="437134"/>
                </a:lnTo>
                <a:lnTo>
                  <a:pt x="1619377" y="444627"/>
                </a:lnTo>
                <a:lnTo>
                  <a:pt x="1623568" y="451866"/>
                </a:lnTo>
                <a:lnTo>
                  <a:pt x="1630934" y="457454"/>
                </a:lnTo>
                <a:lnTo>
                  <a:pt x="1637157" y="458978"/>
                </a:lnTo>
                <a:lnTo>
                  <a:pt x="1650111" y="459359"/>
                </a:lnTo>
                <a:lnTo>
                  <a:pt x="1656461" y="461137"/>
                </a:lnTo>
                <a:lnTo>
                  <a:pt x="1658747" y="462407"/>
                </a:lnTo>
                <a:lnTo>
                  <a:pt x="1661541" y="466471"/>
                </a:lnTo>
                <a:lnTo>
                  <a:pt x="1664462" y="473837"/>
                </a:lnTo>
                <a:lnTo>
                  <a:pt x="1675384" y="496697"/>
                </a:lnTo>
                <a:lnTo>
                  <a:pt x="1686687" y="512699"/>
                </a:lnTo>
                <a:lnTo>
                  <a:pt x="1698498" y="521716"/>
                </a:lnTo>
                <a:lnTo>
                  <a:pt x="1710563" y="523621"/>
                </a:lnTo>
                <a:lnTo>
                  <a:pt x="1735201" y="508254"/>
                </a:lnTo>
                <a:lnTo>
                  <a:pt x="1754886" y="458724"/>
                </a:lnTo>
                <a:lnTo>
                  <a:pt x="1779651" y="443357"/>
                </a:lnTo>
                <a:lnTo>
                  <a:pt x="1848739" y="433070"/>
                </a:lnTo>
                <a:lnTo>
                  <a:pt x="1848739" y="423672"/>
                </a:lnTo>
                <a:close/>
              </a:path>
              <a:path w="2905125" h="523875">
                <a:moveTo>
                  <a:pt x="2904998" y="12319"/>
                </a:moveTo>
                <a:lnTo>
                  <a:pt x="2889250" y="25527"/>
                </a:lnTo>
                <a:lnTo>
                  <a:pt x="2872994" y="38608"/>
                </a:lnTo>
                <a:lnTo>
                  <a:pt x="2855849" y="0"/>
                </a:lnTo>
                <a:lnTo>
                  <a:pt x="2834386" y="77851"/>
                </a:lnTo>
                <a:lnTo>
                  <a:pt x="2822956" y="118491"/>
                </a:lnTo>
                <a:lnTo>
                  <a:pt x="2808605" y="167894"/>
                </a:lnTo>
                <a:lnTo>
                  <a:pt x="2776601" y="103632"/>
                </a:lnTo>
                <a:lnTo>
                  <a:pt x="2763774" y="111633"/>
                </a:lnTo>
                <a:lnTo>
                  <a:pt x="2745867" y="77089"/>
                </a:lnTo>
                <a:lnTo>
                  <a:pt x="2727452" y="133096"/>
                </a:lnTo>
                <a:lnTo>
                  <a:pt x="2715006" y="140462"/>
                </a:lnTo>
                <a:lnTo>
                  <a:pt x="2697480" y="191897"/>
                </a:lnTo>
                <a:lnTo>
                  <a:pt x="2678430" y="157861"/>
                </a:lnTo>
                <a:lnTo>
                  <a:pt x="2627884" y="183388"/>
                </a:lnTo>
                <a:lnTo>
                  <a:pt x="2627884" y="192786"/>
                </a:lnTo>
                <a:lnTo>
                  <a:pt x="2650871" y="181483"/>
                </a:lnTo>
                <a:lnTo>
                  <a:pt x="2673223" y="169926"/>
                </a:lnTo>
                <a:lnTo>
                  <a:pt x="2697480" y="212852"/>
                </a:lnTo>
                <a:lnTo>
                  <a:pt x="2719832" y="147066"/>
                </a:lnTo>
                <a:lnTo>
                  <a:pt x="2732278" y="139700"/>
                </a:lnTo>
                <a:lnTo>
                  <a:pt x="2745867" y="98044"/>
                </a:lnTo>
                <a:lnTo>
                  <a:pt x="2759202" y="123698"/>
                </a:lnTo>
                <a:lnTo>
                  <a:pt x="2772283" y="115824"/>
                </a:lnTo>
                <a:lnTo>
                  <a:pt x="2808605" y="188849"/>
                </a:lnTo>
                <a:lnTo>
                  <a:pt x="2830957" y="111125"/>
                </a:lnTo>
                <a:lnTo>
                  <a:pt x="2842387" y="70485"/>
                </a:lnTo>
                <a:lnTo>
                  <a:pt x="2855849" y="21082"/>
                </a:lnTo>
                <a:lnTo>
                  <a:pt x="2869184" y="50800"/>
                </a:lnTo>
                <a:lnTo>
                  <a:pt x="2878455" y="43688"/>
                </a:lnTo>
                <a:lnTo>
                  <a:pt x="2896362" y="29083"/>
                </a:lnTo>
                <a:lnTo>
                  <a:pt x="2904998" y="21717"/>
                </a:lnTo>
                <a:lnTo>
                  <a:pt x="2904998" y="123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g object 85"/>
          <p:cNvSpPr/>
          <p:nvPr/>
        </p:nvSpPr>
        <p:spPr>
          <a:xfrm>
            <a:off x="7477125" y="4943475"/>
            <a:ext cx="180975" cy="257175"/>
          </a:xfrm>
          <a:custGeom>
            <a:avLst/>
            <a:gdLst/>
            <a:ahLst/>
            <a:cxnLst/>
            <a:rect l="l" t="t" r="r" b="b"/>
            <a:pathLst>
              <a:path w="180975" h="257175">
                <a:moveTo>
                  <a:pt x="0" y="0"/>
                </a:moveTo>
                <a:lnTo>
                  <a:pt x="0" y="181482"/>
                </a:lnTo>
                <a:lnTo>
                  <a:pt x="17399" y="189737"/>
                </a:lnTo>
                <a:lnTo>
                  <a:pt x="71247" y="213741"/>
                </a:lnTo>
                <a:lnTo>
                  <a:pt x="125095" y="235966"/>
                </a:lnTo>
                <a:lnTo>
                  <a:pt x="180594" y="257048"/>
                </a:lnTo>
                <a:lnTo>
                  <a:pt x="180594" y="185293"/>
                </a:lnTo>
                <a:lnTo>
                  <a:pt x="116967" y="185293"/>
                </a:lnTo>
                <a:lnTo>
                  <a:pt x="82423" y="180086"/>
                </a:lnTo>
                <a:lnTo>
                  <a:pt x="52704" y="154177"/>
                </a:lnTo>
                <a:lnTo>
                  <a:pt x="36575" y="118744"/>
                </a:lnTo>
                <a:lnTo>
                  <a:pt x="42418" y="85343"/>
                </a:lnTo>
                <a:lnTo>
                  <a:pt x="50419" y="77597"/>
                </a:lnTo>
                <a:lnTo>
                  <a:pt x="61086" y="73660"/>
                </a:lnTo>
                <a:lnTo>
                  <a:pt x="175514" y="73532"/>
                </a:lnTo>
                <a:lnTo>
                  <a:pt x="152653" y="65024"/>
                </a:lnTo>
                <a:lnTo>
                  <a:pt x="98044" y="43433"/>
                </a:lnTo>
                <a:lnTo>
                  <a:pt x="53085" y="24256"/>
                </a:lnTo>
                <a:lnTo>
                  <a:pt x="17399" y="8127"/>
                </a:lnTo>
                <a:lnTo>
                  <a:pt x="0" y="0"/>
                </a:lnTo>
                <a:close/>
              </a:path>
            </a:pathLst>
          </a:custGeom>
          <a:solidFill>
            <a:srgbClr val="F4EDE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6" name="bg object 86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7515225" y="5017008"/>
            <a:ext cx="142494" cy="116967"/>
          </a:xfrm>
          <a:prstGeom prst="rect">
            <a:avLst/>
          </a:prstGeom>
        </p:spPr>
      </p:pic>
      <p:pic>
        <p:nvPicPr>
          <p:cNvPr id="87" name="bg object 87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9201150" y="4162425"/>
            <a:ext cx="257175" cy="114300"/>
          </a:xfrm>
          <a:prstGeom prst="rect">
            <a:avLst/>
          </a:prstGeom>
        </p:spPr>
      </p:pic>
      <p:pic>
        <p:nvPicPr>
          <p:cNvPr id="88" name="bg object 88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9753600" y="3924300"/>
            <a:ext cx="257175" cy="114300"/>
          </a:xfrm>
          <a:prstGeom prst="rect">
            <a:avLst/>
          </a:prstGeom>
        </p:spPr>
      </p:pic>
      <p:pic>
        <p:nvPicPr>
          <p:cNvPr id="89" name="bg object 89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7658100" y="2381250"/>
            <a:ext cx="2533650" cy="2362200"/>
          </a:xfrm>
          <a:prstGeom prst="rect">
            <a:avLst/>
          </a:prstGeom>
        </p:spPr>
      </p:pic>
      <p:pic>
        <p:nvPicPr>
          <p:cNvPr id="90" name="bg object 90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8829675" y="981075"/>
            <a:ext cx="209550" cy="180975"/>
          </a:xfrm>
          <a:prstGeom prst="rect">
            <a:avLst/>
          </a:prstGeom>
        </p:spPr>
      </p:pic>
      <p:sp>
        <p:nvSpPr>
          <p:cNvPr id="91" name="bg object 91"/>
          <p:cNvSpPr/>
          <p:nvPr/>
        </p:nvSpPr>
        <p:spPr>
          <a:xfrm>
            <a:off x="8924925" y="1057275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4224" y="0"/>
                </a:moveTo>
                <a:lnTo>
                  <a:pt x="0" y="14224"/>
                </a:lnTo>
                <a:lnTo>
                  <a:pt x="14224" y="28448"/>
                </a:lnTo>
                <a:lnTo>
                  <a:pt x="28448" y="14224"/>
                </a:lnTo>
                <a:lnTo>
                  <a:pt x="142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2" name="bg object 92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8648700" y="1828800"/>
            <a:ext cx="209550" cy="180975"/>
          </a:xfrm>
          <a:prstGeom prst="rect">
            <a:avLst/>
          </a:prstGeom>
        </p:spPr>
      </p:pic>
      <p:sp>
        <p:nvSpPr>
          <p:cNvPr id="93" name="bg object 93"/>
          <p:cNvSpPr/>
          <p:nvPr/>
        </p:nvSpPr>
        <p:spPr>
          <a:xfrm>
            <a:off x="8734425" y="1905000"/>
            <a:ext cx="38100" cy="28575"/>
          </a:xfrm>
          <a:custGeom>
            <a:avLst/>
            <a:gdLst/>
            <a:ahLst/>
            <a:cxnLst/>
            <a:rect l="l" t="t" r="r" b="b"/>
            <a:pathLst>
              <a:path w="38100" h="28575">
                <a:moveTo>
                  <a:pt x="18923" y="0"/>
                </a:moveTo>
                <a:lnTo>
                  <a:pt x="0" y="14224"/>
                </a:lnTo>
                <a:lnTo>
                  <a:pt x="18923" y="28448"/>
                </a:lnTo>
                <a:lnTo>
                  <a:pt x="37846" y="14224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4" name="bg object 94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9486900" y="1390650"/>
            <a:ext cx="209550" cy="180975"/>
          </a:xfrm>
          <a:prstGeom prst="rect">
            <a:avLst/>
          </a:prstGeom>
        </p:spPr>
      </p:pic>
      <p:sp>
        <p:nvSpPr>
          <p:cNvPr id="95" name="bg object 95"/>
          <p:cNvSpPr/>
          <p:nvPr/>
        </p:nvSpPr>
        <p:spPr>
          <a:xfrm>
            <a:off x="9572625" y="1466850"/>
            <a:ext cx="38100" cy="28575"/>
          </a:xfrm>
          <a:custGeom>
            <a:avLst/>
            <a:gdLst/>
            <a:ahLst/>
            <a:cxnLst/>
            <a:rect l="l" t="t" r="r" b="b"/>
            <a:pathLst>
              <a:path w="38100" h="28575">
                <a:moveTo>
                  <a:pt x="18923" y="0"/>
                </a:moveTo>
                <a:lnTo>
                  <a:pt x="0" y="14224"/>
                </a:lnTo>
                <a:lnTo>
                  <a:pt x="18923" y="28448"/>
                </a:lnTo>
                <a:lnTo>
                  <a:pt x="37846" y="14224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6" name="bg object 96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8943975" y="1524000"/>
            <a:ext cx="209550" cy="180975"/>
          </a:xfrm>
          <a:prstGeom prst="rect">
            <a:avLst/>
          </a:prstGeom>
        </p:spPr>
      </p:pic>
      <p:sp>
        <p:nvSpPr>
          <p:cNvPr id="97" name="bg object 97"/>
          <p:cNvSpPr/>
          <p:nvPr/>
        </p:nvSpPr>
        <p:spPr>
          <a:xfrm>
            <a:off x="9029700" y="1600200"/>
            <a:ext cx="38100" cy="28575"/>
          </a:xfrm>
          <a:custGeom>
            <a:avLst/>
            <a:gdLst/>
            <a:ahLst/>
            <a:cxnLst/>
            <a:rect l="l" t="t" r="r" b="b"/>
            <a:pathLst>
              <a:path w="38100" h="28575">
                <a:moveTo>
                  <a:pt x="18923" y="0"/>
                </a:moveTo>
                <a:lnTo>
                  <a:pt x="0" y="14224"/>
                </a:lnTo>
                <a:lnTo>
                  <a:pt x="18923" y="28448"/>
                </a:lnTo>
                <a:lnTo>
                  <a:pt x="37846" y="14224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8" name="bg object 98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9296400" y="1895475"/>
            <a:ext cx="209550" cy="180975"/>
          </a:xfrm>
          <a:prstGeom prst="rect">
            <a:avLst/>
          </a:prstGeom>
        </p:spPr>
      </p:pic>
      <p:sp>
        <p:nvSpPr>
          <p:cNvPr id="99" name="bg object 99"/>
          <p:cNvSpPr/>
          <p:nvPr/>
        </p:nvSpPr>
        <p:spPr>
          <a:xfrm>
            <a:off x="9382125" y="1971675"/>
            <a:ext cx="38100" cy="28575"/>
          </a:xfrm>
          <a:custGeom>
            <a:avLst/>
            <a:gdLst/>
            <a:ahLst/>
            <a:cxnLst/>
            <a:rect l="l" t="t" r="r" b="b"/>
            <a:pathLst>
              <a:path w="38100" h="28575">
                <a:moveTo>
                  <a:pt x="18923" y="0"/>
                </a:moveTo>
                <a:lnTo>
                  <a:pt x="0" y="14224"/>
                </a:lnTo>
                <a:lnTo>
                  <a:pt x="18923" y="28321"/>
                </a:lnTo>
                <a:lnTo>
                  <a:pt x="37973" y="14224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0" name="bg object 100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8201025" y="876300"/>
            <a:ext cx="209550" cy="180975"/>
          </a:xfrm>
          <a:prstGeom prst="rect">
            <a:avLst/>
          </a:prstGeom>
        </p:spPr>
      </p:pic>
      <p:sp>
        <p:nvSpPr>
          <p:cNvPr id="101" name="bg object 101"/>
          <p:cNvSpPr/>
          <p:nvPr/>
        </p:nvSpPr>
        <p:spPr>
          <a:xfrm>
            <a:off x="8296275" y="952500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8796" y="0"/>
                </a:moveTo>
                <a:lnTo>
                  <a:pt x="0" y="18796"/>
                </a:lnTo>
                <a:lnTo>
                  <a:pt x="18796" y="37846"/>
                </a:lnTo>
                <a:lnTo>
                  <a:pt x="37846" y="18796"/>
                </a:lnTo>
                <a:lnTo>
                  <a:pt x="187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2" name="bg object 102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0248900" y="1943100"/>
            <a:ext cx="304800" cy="209550"/>
          </a:xfrm>
          <a:prstGeom prst="rect">
            <a:avLst/>
          </a:prstGeom>
        </p:spPr>
      </p:pic>
      <p:sp>
        <p:nvSpPr>
          <p:cNvPr id="103" name="bg object 103"/>
          <p:cNvSpPr/>
          <p:nvPr/>
        </p:nvSpPr>
        <p:spPr>
          <a:xfrm>
            <a:off x="10296525" y="1933575"/>
            <a:ext cx="257175" cy="114300"/>
          </a:xfrm>
          <a:custGeom>
            <a:avLst/>
            <a:gdLst/>
            <a:ahLst/>
            <a:cxnLst/>
            <a:rect l="l" t="t" r="r" b="b"/>
            <a:pathLst>
              <a:path w="257175" h="114300">
                <a:moveTo>
                  <a:pt x="153797" y="0"/>
                </a:moveTo>
                <a:lnTo>
                  <a:pt x="0" y="12191"/>
                </a:lnTo>
                <a:lnTo>
                  <a:pt x="103377" y="114300"/>
                </a:lnTo>
                <a:lnTo>
                  <a:pt x="257175" y="101980"/>
                </a:lnTo>
                <a:lnTo>
                  <a:pt x="153797" y="0"/>
                </a:lnTo>
                <a:close/>
              </a:path>
            </a:pathLst>
          </a:custGeom>
          <a:solidFill>
            <a:srgbClr val="F5E28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4" name="bg object 104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7600950" y="1666875"/>
            <a:ext cx="180975" cy="114300"/>
          </a:xfrm>
          <a:prstGeom prst="rect">
            <a:avLst/>
          </a:prstGeom>
        </p:spPr>
      </p:pic>
      <p:sp>
        <p:nvSpPr>
          <p:cNvPr id="105" name="bg object 105"/>
          <p:cNvSpPr/>
          <p:nvPr/>
        </p:nvSpPr>
        <p:spPr>
          <a:xfrm>
            <a:off x="7600950" y="1647825"/>
            <a:ext cx="161925" cy="66675"/>
          </a:xfrm>
          <a:custGeom>
            <a:avLst/>
            <a:gdLst/>
            <a:ahLst/>
            <a:cxnLst/>
            <a:rect l="l" t="t" r="r" b="b"/>
            <a:pathLst>
              <a:path w="161925" h="66675">
                <a:moveTo>
                  <a:pt x="70103" y="0"/>
                </a:moveTo>
                <a:lnTo>
                  <a:pt x="0" y="51180"/>
                </a:lnTo>
                <a:lnTo>
                  <a:pt x="91948" y="66675"/>
                </a:lnTo>
                <a:lnTo>
                  <a:pt x="161925" y="15366"/>
                </a:lnTo>
                <a:lnTo>
                  <a:pt x="70103" y="0"/>
                </a:lnTo>
                <a:close/>
              </a:path>
            </a:pathLst>
          </a:custGeom>
          <a:solidFill>
            <a:srgbClr val="F5E28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bg object 106"/>
          <p:cNvSpPr/>
          <p:nvPr/>
        </p:nvSpPr>
        <p:spPr>
          <a:xfrm>
            <a:off x="8167751" y="2386076"/>
            <a:ext cx="1485900" cy="647700"/>
          </a:xfrm>
          <a:custGeom>
            <a:avLst/>
            <a:gdLst/>
            <a:ahLst/>
            <a:cxnLst/>
            <a:rect l="l" t="t" r="r" b="b"/>
            <a:pathLst>
              <a:path w="1485900" h="647700">
                <a:moveTo>
                  <a:pt x="0" y="647573"/>
                </a:moveTo>
                <a:lnTo>
                  <a:pt x="1485900" y="0"/>
                </a:lnTo>
              </a:path>
            </a:pathLst>
          </a:custGeom>
          <a:ln w="9525">
            <a:solidFill>
              <a:srgbClr val="74EDC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07" name="bg object 107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8248650" y="2524125"/>
            <a:ext cx="209550" cy="190500"/>
          </a:xfrm>
          <a:prstGeom prst="rect">
            <a:avLst/>
          </a:prstGeom>
        </p:spPr>
      </p:pic>
      <p:sp>
        <p:nvSpPr>
          <p:cNvPr id="108" name="bg object 108"/>
          <p:cNvSpPr/>
          <p:nvPr/>
        </p:nvSpPr>
        <p:spPr>
          <a:xfrm>
            <a:off x="8334375" y="260032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8923" y="0"/>
                </a:moveTo>
                <a:lnTo>
                  <a:pt x="0" y="18923"/>
                </a:lnTo>
                <a:lnTo>
                  <a:pt x="18923" y="37973"/>
                </a:lnTo>
                <a:lnTo>
                  <a:pt x="37846" y="18923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9" name="bg object 109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9077325" y="2333625"/>
            <a:ext cx="219075" cy="180975"/>
          </a:xfrm>
          <a:prstGeom prst="rect">
            <a:avLst/>
          </a:prstGeom>
        </p:spPr>
      </p:pic>
      <p:sp>
        <p:nvSpPr>
          <p:cNvPr id="110" name="bg object 110"/>
          <p:cNvSpPr/>
          <p:nvPr/>
        </p:nvSpPr>
        <p:spPr>
          <a:xfrm>
            <a:off x="9172575" y="240982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8923" y="0"/>
                </a:moveTo>
                <a:lnTo>
                  <a:pt x="0" y="18796"/>
                </a:lnTo>
                <a:lnTo>
                  <a:pt x="18923" y="37846"/>
                </a:lnTo>
                <a:lnTo>
                  <a:pt x="37973" y="18796"/>
                </a:lnTo>
                <a:lnTo>
                  <a:pt x="189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bg object 111"/>
          <p:cNvSpPr/>
          <p:nvPr/>
        </p:nvSpPr>
        <p:spPr>
          <a:xfrm>
            <a:off x="6867525" y="2933699"/>
            <a:ext cx="409575" cy="190500"/>
          </a:xfrm>
          <a:custGeom>
            <a:avLst/>
            <a:gdLst/>
            <a:ahLst/>
            <a:cxnLst/>
            <a:rect l="l" t="t" r="r" b="b"/>
            <a:pathLst>
              <a:path w="409575" h="190500">
                <a:moveTo>
                  <a:pt x="409067" y="91821"/>
                </a:moveTo>
                <a:lnTo>
                  <a:pt x="406781" y="88519"/>
                </a:lnTo>
                <a:lnTo>
                  <a:pt x="374904" y="74447"/>
                </a:lnTo>
                <a:lnTo>
                  <a:pt x="374904" y="95250"/>
                </a:lnTo>
                <a:lnTo>
                  <a:pt x="204470" y="170561"/>
                </a:lnTo>
                <a:lnTo>
                  <a:pt x="34163" y="95250"/>
                </a:lnTo>
                <a:lnTo>
                  <a:pt x="204470" y="20066"/>
                </a:lnTo>
                <a:lnTo>
                  <a:pt x="374904" y="95250"/>
                </a:lnTo>
                <a:lnTo>
                  <a:pt x="374904" y="74447"/>
                </a:lnTo>
                <a:lnTo>
                  <a:pt x="251714" y="20066"/>
                </a:lnTo>
                <a:lnTo>
                  <a:pt x="209169" y="1397"/>
                </a:lnTo>
                <a:lnTo>
                  <a:pt x="206375" y="0"/>
                </a:lnTo>
                <a:lnTo>
                  <a:pt x="202819" y="0"/>
                </a:lnTo>
                <a:lnTo>
                  <a:pt x="2159" y="88519"/>
                </a:lnTo>
                <a:lnTo>
                  <a:pt x="0" y="91821"/>
                </a:lnTo>
                <a:lnTo>
                  <a:pt x="0" y="98679"/>
                </a:lnTo>
                <a:lnTo>
                  <a:pt x="2159" y="102108"/>
                </a:lnTo>
                <a:lnTo>
                  <a:pt x="201295" y="189865"/>
                </a:lnTo>
                <a:lnTo>
                  <a:pt x="202819" y="190246"/>
                </a:lnTo>
                <a:lnTo>
                  <a:pt x="206121" y="190246"/>
                </a:lnTo>
                <a:lnTo>
                  <a:pt x="207645" y="189865"/>
                </a:lnTo>
                <a:lnTo>
                  <a:pt x="251460" y="170561"/>
                </a:lnTo>
                <a:lnTo>
                  <a:pt x="406781" y="102108"/>
                </a:lnTo>
                <a:lnTo>
                  <a:pt x="409067" y="98679"/>
                </a:lnTo>
                <a:lnTo>
                  <a:pt x="409067" y="91821"/>
                </a:lnTo>
                <a:close/>
              </a:path>
            </a:pathLst>
          </a:custGeom>
          <a:solidFill>
            <a:srgbClr val="74EDC5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bg object 112"/>
          <p:cNvSpPr/>
          <p:nvPr/>
        </p:nvSpPr>
        <p:spPr>
          <a:xfrm>
            <a:off x="6867525" y="2838449"/>
            <a:ext cx="409575" cy="190500"/>
          </a:xfrm>
          <a:custGeom>
            <a:avLst/>
            <a:gdLst/>
            <a:ahLst/>
            <a:cxnLst/>
            <a:rect l="l" t="t" r="r" b="b"/>
            <a:pathLst>
              <a:path w="409575" h="190500">
                <a:moveTo>
                  <a:pt x="409067" y="91821"/>
                </a:moveTo>
                <a:lnTo>
                  <a:pt x="406781" y="88519"/>
                </a:lnTo>
                <a:lnTo>
                  <a:pt x="374904" y="74447"/>
                </a:lnTo>
                <a:lnTo>
                  <a:pt x="374904" y="95250"/>
                </a:lnTo>
                <a:lnTo>
                  <a:pt x="204470" y="170434"/>
                </a:lnTo>
                <a:lnTo>
                  <a:pt x="34163" y="95250"/>
                </a:lnTo>
                <a:lnTo>
                  <a:pt x="204470" y="20066"/>
                </a:lnTo>
                <a:lnTo>
                  <a:pt x="374904" y="95250"/>
                </a:lnTo>
                <a:lnTo>
                  <a:pt x="374904" y="74447"/>
                </a:lnTo>
                <a:lnTo>
                  <a:pt x="251714" y="20066"/>
                </a:lnTo>
                <a:lnTo>
                  <a:pt x="209169" y="1397"/>
                </a:lnTo>
                <a:lnTo>
                  <a:pt x="206375" y="0"/>
                </a:lnTo>
                <a:lnTo>
                  <a:pt x="202819" y="0"/>
                </a:lnTo>
                <a:lnTo>
                  <a:pt x="2159" y="88519"/>
                </a:lnTo>
                <a:lnTo>
                  <a:pt x="0" y="91821"/>
                </a:lnTo>
                <a:lnTo>
                  <a:pt x="0" y="98679"/>
                </a:lnTo>
                <a:lnTo>
                  <a:pt x="2159" y="102108"/>
                </a:lnTo>
                <a:lnTo>
                  <a:pt x="201295" y="189865"/>
                </a:lnTo>
                <a:lnTo>
                  <a:pt x="202819" y="190119"/>
                </a:lnTo>
                <a:lnTo>
                  <a:pt x="206121" y="190119"/>
                </a:lnTo>
                <a:lnTo>
                  <a:pt x="207645" y="189865"/>
                </a:lnTo>
                <a:lnTo>
                  <a:pt x="251714" y="170434"/>
                </a:lnTo>
                <a:lnTo>
                  <a:pt x="406781" y="102108"/>
                </a:lnTo>
                <a:lnTo>
                  <a:pt x="409067" y="98679"/>
                </a:lnTo>
                <a:lnTo>
                  <a:pt x="409067" y="91821"/>
                </a:lnTo>
                <a:close/>
              </a:path>
            </a:pathLst>
          </a:custGeom>
          <a:solidFill>
            <a:srgbClr val="74EDC5">
              <a:alpha val="5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bg object 113"/>
          <p:cNvSpPr/>
          <p:nvPr/>
        </p:nvSpPr>
        <p:spPr>
          <a:xfrm>
            <a:off x="6867525" y="2724149"/>
            <a:ext cx="409575" cy="190500"/>
          </a:xfrm>
          <a:custGeom>
            <a:avLst/>
            <a:gdLst/>
            <a:ahLst/>
            <a:cxnLst/>
            <a:rect l="l" t="t" r="r" b="b"/>
            <a:pathLst>
              <a:path w="409575" h="190500">
                <a:moveTo>
                  <a:pt x="409067" y="91821"/>
                </a:moveTo>
                <a:lnTo>
                  <a:pt x="406781" y="88392"/>
                </a:lnTo>
                <a:lnTo>
                  <a:pt x="374904" y="74320"/>
                </a:lnTo>
                <a:lnTo>
                  <a:pt x="374904" y="95250"/>
                </a:lnTo>
                <a:lnTo>
                  <a:pt x="204470" y="170434"/>
                </a:lnTo>
                <a:lnTo>
                  <a:pt x="34163" y="95250"/>
                </a:lnTo>
                <a:lnTo>
                  <a:pt x="204470" y="19939"/>
                </a:lnTo>
                <a:lnTo>
                  <a:pt x="374904" y="95250"/>
                </a:lnTo>
                <a:lnTo>
                  <a:pt x="374904" y="74320"/>
                </a:lnTo>
                <a:lnTo>
                  <a:pt x="251714" y="19939"/>
                </a:lnTo>
                <a:lnTo>
                  <a:pt x="206375" y="0"/>
                </a:lnTo>
                <a:lnTo>
                  <a:pt x="202819" y="0"/>
                </a:lnTo>
                <a:lnTo>
                  <a:pt x="2159" y="88392"/>
                </a:lnTo>
                <a:lnTo>
                  <a:pt x="0" y="91821"/>
                </a:lnTo>
                <a:lnTo>
                  <a:pt x="0" y="98679"/>
                </a:lnTo>
                <a:lnTo>
                  <a:pt x="2159" y="101981"/>
                </a:lnTo>
                <a:lnTo>
                  <a:pt x="201295" y="189738"/>
                </a:lnTo>
                <a:lnTo>
                  <a:pt x="202819" y="190119"/>
                </a:lnTo>
                <a:lnTo>
                  <a:pt x="206121" y="190119"/>
                </a:lnTo>
                <a:lnTo>
                  <a:pt x="209169" y="189103"/>
                </a:lnTo>
                <a:lnTo>
                  <a:pt x="251714" y="170434"/>
                </a:lnTo>
                <a:lnTo>
                  <a:pt x="406781" y="101981"/>
                </a:lnTo>
                <a:lnTo>
                  <a:pt x="409067" y="98679"/>
                </a:lnTo>
                <a:lnTo>
                  <a:pt x="409067" y="91821"/>
                </a:lnTo>
                <a:close/>
              </a:path>
            </a:pathLst>
          </a:custGeom>
          <a:solidFill>
            <a:srgbClr val="74ED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bg object 114"/>
          <p:cNvSpPr/>
          <p:nvPr/>
        </p:nvSpPr>
        <p:spPr>
          <a:xfrm>
            <a:off x="6867525" y="2609849"/>
            <a:ext cx="409575" cy="180975"/>
          </a:xfrm>
          <a:custGeom>
            <a:avLst/>
            <a:gdLst/>
            <a:ahLst/>
            <a:cxnLst/>
            <a:rect l="l" t="t" r="r" b="b"/>
            <a:pathLst>
              <a:path w="409575" h="180975">
                <a:moveTo>
                  <a:pt x="409067" y="87122"/>
                </a:moveTo>
                <a:lnTo>
                  <a:pt x="406781" y="84074"/>
                </a:lnTo>
                <a:lnTo>
                  <a:pt x="374904" y="70688"/>
                </a:lnTo>
                <a:lnTo>
                  <a:pt x="374904" y="90424"/>
                </a:lnTo>
                <a:lnTo>
                  <a:pt x="204470" y="161925"/>
                </a:lnTo>
                <a:lnTo>
                  <a:pt x="34163" y="90424"/>
                </a:lnTo>
                <a:lnTo>
                  <a:pt x="204470" y="18923"/>
                </a:lnTo>
                <a:lnTo>
                  <a:pt x="374904" y="90424"/>
                </a:lnTo>
                <a:lnTo>
                  <a:pt x="374904" y="70688"/>
                </a:lnTo>
                <a:lnTo>
                  <a:pt x="251714" y="18923"/>
                </a:lnTo>
                <a:lnTo>
                  <a:pt x="206375" y="0"/>
                </a:lnTo>
                <a:lnTo>
                  <a:pt x="202819" y="0"/>
                </a:lnTo>
                <a:lnTo>
                  <a:pt x="2159" y="84074"/>
                </a:lnTo>
                <a:lnTo>
                  <a:pt x="0" y="87122"/>
                </a:lnTo>
                <a:lnTo>
                  <a:pt x="0" y="93726"/>
                </a:lnTo>
                <a:lnTo>
                  <a:pt x="2159" y="96774"/>
                </a:lnTo>
                <a:lnTo>
                  <a:pt x="201295" y="180340"/>
                </a:lnTo>
                <a:lnTo>
                  <a:pt x="202819" y="180594"/>
                </a:lnTo>
                <a:lnTo>
                  <a:pt x="206121" y="180594"/>
                </a:lnTo>
                <a:lnTo>
                  <a:pt x="207645" y="180340"/>
                </a:lnTo>
                <a:lnTo>
                  <a:pt x="251714" y="161925"/>
                </a:lnTo>
                <a:lnTo>
                  <a:pt x="406781" y="96774"/>
                </a:lnTo>
                <a:lnTo>
                  <a:pt x="409067" y="93726"/>
                </a:lnTo>
                <a:lnTo>
                  <a:pt x="409067" y="87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bg object 115"/>
          <p:cNvSpPr/>
          <p:nvPr/>
        </p:nvSpPr>
        <p:spPr>
          <a:xfrm>
            <a:off x="11201400" y="2390774"/>
            <a:ext cx="571500" cy="247650"/>
          </a:xfrm>
          <a:custGeom>
            <a:avLst/>
            <a:gdLst/>
            <a:ahLst/>
            <a:cxnLst/>
            <a:rect l="l" t="t" r="r" b="b"/>
            <a:pathLst>
              <a:path w="571500" h="247650">
                <a:moveTo>
                  <a:pt x="571373" y="123571"/>
                </a:moveTo>
                <a:lnTo>
                  <a:pt x="569976" y="117221"/>
                </a:lnTo>
                <a:lnTo>
                  <a:pt x="566039" y="111252"/>
                </a:lnTo>
                <a:lnTo>
                  <a:pt x="561213" y="107365"/>
                </a:lnTo>
                <a:lnTo>
                  <a:pt x="561213" y="118364"/>
                </a:lnTo>
                <a:lnTo>
                  <a:pt x="561213" y="128651"/>
                </a:lnTo>
                <a:lnTo>
                  <a:pt x="555752" y="133985"/>
                </a:lnTo>
                <a:lnTo>
                  <a:pt x="546100" y="138049"/>
                </a:lnTo>
                <a:lnTo>
                  <a:pt x="326771" y="231267"/>
                </a:lnTo>
                <a:lnTo>
                  <a:pt x="307594" y="236728"/>
                </a:lnTo>
                <a:lnTo>
                  <a:pt x="285750" y="238506"/>
                </a:lnTo>
                <a:lnTo>
                  <a:pt x="263906" y="236728"/>
                </a:lnTo>
                <a:lnTo>
                  <a:pt x="244729" y="231267"/>
                </a:lnTo>
                <a:lnTo>
                  <a:pt x="15748" y="133985"/>
                </a:lnTo>
                <a:lnTo>
                  <a:pt x="10287" y="128651"/>
                </a:lnTo>
                <a:lnTo>
                  <a:pt x="10287" y="118364"/>
                </a:lnTo>
                <a:lnTo>
                  <a:pt x="244729" y="15875"/>
                </a:lnTo>
                <a:lnTo>
                  <a:pt x="285750" y="8636"/>
                </a:lnTo>
                <a:lnTo>
                  <a:pt x="296926" y="9017"/>
                </a:lnTo>
                <a:lnTo>
                  <a:pt x="555752" y="113030"/>
                </a:lnTo>
                <a:lnTo>
                  <a:pt x="561213" y="118364"/>
                </a:lnTo>
                <a:lnTo>
                  <a:pt x="561213" y="107365"/>
                </a:lnTo>
                <a:lnTo>
                  <a:pt x="559435" y="105918"/>
                </a:lnTo>
                <a:lnTo>
                  <a:pt x="550545" y="101092"/>
                </a:lnTo>
                <a:lnTo>
                  <a:pt x="332867" y="8636"/>
                </a:lnTo>
                <a:lnTo>
                  <a:pt x="331470" y="8001"/>
                </a:lnTo>
                <a:lnTo>
                  <a:pt x="310134" y="2032"/>
                </a:lnTo>
                <a:lnTo>
                  <a:pt x="285750" y="0"/>
                </a:lnTo>
                <a:lnTo>
                  <a:pt x="240030" y="8001"/>
                </a:lnTo>
                <a:lnTo>
                  <a:pt x="20828" y="101092"/>
                </a:lnTo>
                <a:lnTo>
                  <a:pt x="0" y="123571"/>
                </a:lnTo>
                <a:lnTo>
                  <a:pt x="1397" y="129921"/>
                </a:lnTo>
                <a:lnTo>
                  <a:pt x="240030" y="239014"/>
                </a:lnTo>
                <a:lnTo>
                  <a:pt x="285750" y="247142"/>
                </a:lnTo>
                <a:lnTo>
                  <a:pt x="298069" y="246634"/>
                </a:lnTo>
                <a:lnTo>
                  <a:pt x="550545" y="145923"/>
                </a:lnTo>
                <a:lnTo>
                  <a:pt x="569976" y="129921"/>
                </a:lnTo>
                <a:lnTo>
                  <a:pt x="571373" y="123571"/>
                </a:lnTo>
                <a:close/>
              </a:path>
            </a:pathLst>
          </a:custGeom>
          <a:solidFill>
            <a:srgbClr val="E3AC2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6" name="bg object 116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1268075" y="2190750"/>
            <a:ext cx="447675" cy="390525"/>
          </a:xfrm>
          <a:prstGeom prst="rect">
            <a:avLst/>
          </a:prstGeom>
        </p:spPr>
      </p:pic>
      <p:sp>
        <p:nvSpPr>
          <p:cNvPr id="117" name="bg object 117"/>
          <p:cNvSpPr/>
          <p:nvPr/>
        </p:nvSpPr>
        <p:spPr>
          <a:xfrm>
            <a:off x="11268075" y="2190750"/>
            <a:ext cx="447675" cy="200025"/>
          </a:xfrm>
          <a:custGeom>
            <a:avLst/>
            <a:gdLst/>
            <a:ahLst/>
            <a:cxnLst/>
            <a:rect l="l" t="t" r="r" b="b"/>
            <a:pathLst>
              <a:path w="447675" h="200025">
                <a:moveTo>
                  <a:pt x="223774" y="0"/>
                </a:moveTo>
                <a:lnTo>
                  <a:pt x="14350" y="84454"/>
                </a:lnTo>
                <a:lnTo>
                  <a:pt x="0" y="99822"/>
                </a:lnTo>
                <a:lnTo>
                  <a:pt x="3555" y="108076"/>
                </a:lnTo>
                <a:lnTo>
                  <a:pt x="14350" y="115315"/>
                </a:lnTo>
                <a:lnTo>
                  <a:pt x="189102" y="193294"/>
                </a:lnTo>
                <a:lnTo>
                  <a:pt x="205358" y="198120"/>
                </a:lnTo>
                <a:lnTo>
                  <a:pt x="223774" y="199644"/>
                </a:lnTo>
                <a:lnTo>
                  <a:pt x="242316" y="198120"/>
                </a:lnTo>
                <a:lnTo>
                  <a:pt x="258445" y="193294"/>
                </a:lnTo>
                <a:lnTo>
                  <a:pt x="433324" y="115315"/>
                </a:lnTo>
                <a:lnTo>
                  <a:pt x="443992" y="108076"/>
                </a:lnTo>
                <a:lnTo>
                  <a:pt x="447548" y="99822"/>
                </a:lnTo>
                <a:lnTo>
                  <a:pt x="443992" y="91566"/>
                </a:lnTo>
                <a:lnTo>
                  <a:pt x="433324" y="84454"/>
                </a:lnTo>
                <a:lnTo>
                  <a:pt x="258445" y="6350"/>
                </a:lnTo>
                <a:lnTo>
                  <a:pt x="242316" y="1524"/>
                </a:lnTo>
                <a:lnTo>
                  <a:pt x="223774" y="0"/>
                </a:lnTo>
                <a:close/>
              </a:path>
            </a:pathLst>
          </a:custGeom>
          <a:solidFill>
            <a:srgbClr val="F5E28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8" name="bg object 118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8420100" y="1285875"/>
            <a:ext cx="209550" cy="180975"/>
          </a:xfrm>
          <a:prstGeom prst="rect">
            <a:avLst/>
          </a:prstGeom>
        </p:spPr>
      </p:pic>
      <p:sp>
        <p:nvSpPr>
          <p:cNvPr id="119" name="bg object 119"/>
          <p:cNvSpPr/>
          <p:nvPr/>
        </p:nvSpPr>
        <p:spPr>
          <a:xfrm>
            <a:off x="8505825" y="1362075"/>
            <a:ext cx="38100" cy="28575"/>
          </a:xfrm>
          <a:custGeom>
            <a:avLst/>
            <a:gdLst/>
            <a:ahLst/>
            <a:cxnLst/>
            <a:rect l="l" t="t" r="r" b="b"/>
            <a:pathLst>
              <a:path w="38100" h="28575">
                <a:moveTo>
                  <a:pt x="18796" y="0"/>
                </a:moveTo>
                <a:lnTo>
                  <a:pt x="0" y="14224"/>
                </a:lnTo>
                <a:lnTo>
                  <a:pt x="18796" y="28448"/>
                </a:lnTo>
                <a:lnTo>
                  <a:pt x="37846" y="14224"/>
                </a:lnTo>
                <a:lnTo>
                  <a:pt x="187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20" name="bg object 120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8448675" y="2333625"/>
            <a:ext cx="219075" cy="180975"/>
          </a:xfrm>
          <a:prstGeom prst="rect">
            <a:avLst/>
          </a:prstGeom>
        </p:spPr>
      </p:pic>
      <p:sp>
        <p:nvSpPr>
          <p:cNvPr id="121" name="bg object 121"/>
          <p:cNvSpPr/>
          <p:nvPr/>
        </p:nvSpPr>
        <p:spPr>
          <a:xfrm>
            <a:off x="8543925" y="2409825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4224" y="0"/>
                </a:moveTo>
                <a:lnTo>
                  <a:pt x="0" y="14097"/>
                </a:lnTo>
                <a:lnTo>
                  <a:pt x="14224" y="28321"/>
                </a:lnTo>
                <a:lnTo>
                  <a:pt x="28448" y="14097"/>
                </a:lnTo>
                <a:lnTo>
                  <a:pt x="142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12192000" cy="1238250"/>
          </a:xfrm>
          <a:custGeom>
            <a:avLst/>
            <a:gdLst/>
            <a:ahLst/>
            <a:cxnLst/>
            <a:rect l="l" t="t" r="r" b="b"/>
            <a:pathLst>
              <a:path w="12192000" h="1238250">
                <a:moveTo>
                  <a:pt x="12192000" y="0"/>
                </a:moveTo>
                <a:lnTo>
                  <a:pt x="0" y="0"/>
                </a:lnTo>
                <a:lnTo>
                  <a:pt x="0" y="1238250"/>
                </a:lnTo>
                <a:lnTo>
                  <a:pt x="12192000" y="123825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162C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830050" y="190500"/>
            <a:ext cx="361950" cy="238125"/>
          </a:xfrm>
          <a:custGeom>
            <a:avLst/>
            <a:gdLst/>
            <a:ahLst/>
            <a:cxnLst/>
            <a:rect l="l" t="t" r="r" b="b"/>
            <a:pathLst>
              <a:path w="361950" h="238125">
                <a:moveTo>
                  <a:pt x="361950" y="0"/>
                </a:moveTo>
                <a:lnTo>
                  <a:pt x="0" y="0"/>
                </a:lnTo>
                <a:lnTo>
                  <a:pt x="0" y="238125"/>
                </a:lnTo>
                <a:lnTo>
                  <a:pt x="361950" y="238125"/>
                </a:lnTo>
                <a:lnTo>
                  <a:pt x="361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2725" y="687641"/>
            <a:ext cx="10249217" cy="433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98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9" Type="http://schemas.openxmlformats.org/officeDocument/2006/relationships/image" Target="../media/image114.png"/><Relationship Id="rId10" Type="http://schemas.openxmlformats.org/officeDocument/2006/relationships/image" Target="../media/image115.png"/><Relationship Id="rId11" Type="http://schemas.openxmlformats.org/officeDocument/2006/relationships/image" Target="../media/image116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17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9" Type="http://schemas.openxmlformats.org/officeDocument/2006/relationships/image" Target="../media/image114.png"/><Relationship Id="rId10" Type="http://schemas.openxmlformats.org/officeDocument/2006/relationships/image" Target="../media/image115.png"/><Relationship Id="rId11" Type="http://schemas.openxmlformats.org/officeDocument/2006/relationships/image" Target="../media/image116.png"/><Relationship Id="rId12" Type="http://schemas.openxmlformats.org/officeDocument/2006/relationships/image" Target="../media/image118.png"/><Relationship Id="rId13" Type="http://schemas.openxmlformats.org/officeDocument/2006/relationships/image" Target="../media/image119.png"/><Relationship Id="rId14" Type="http://schemas.openxmlformats.org/officeDocument/2006/relationships/image" Target="../media/image120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21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9" Type="http://schemas.openxmlformats.org/officeDocument/2006/relationships/image" Target="../media/image114.png"/><Relationship Id="rId10" Type="http://schemas.openxmlformats.org/officeDocument/2006/relationships/image" Target="../media/image115.png"/><Relationship Id="rId11" Type="http://schemas.openxmlformats.org/officeDocument/2006/relationships/image" Target="../media/image116.png"/><Relationship Id="rId12" Type="http://schemas.openxmlformats.org/officeDocument/2006/relationships/image" Target="../media/image122.png"/><Relationship Id="rId13" Type="http://schemas.openxmlformats.org/officeDocument/2006/relationships/image" Target="../media/image123.png"/><Relationship Id="rId14" Type="http://schemas.openxmlformats.org/officeDocument/2006/relationships/image" Target="../media/image124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25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9" Type="http://schemas.openxmlformats.org/officeDocument/2006/relationships/image" Target="../media/image114.png"/><Relationship Id="rId10" Type="http://schemas.openxmlformats.org/officeDocument/2006/relationships/image" Target="../media/image115.png"/><Relationship Id="rId11" Type="http://schemas.openxmlformats.org/officeDocument/2006/relationships/image" Target="../media/image116.png"/><Relationship Id="rId12" Type="http://schemas.openxmlformats.org/officeDocument/2006/relationships/image" Target="../media/image118.png"/><Relationship Id="rId13" Type="http://schemas.openxmlformats.org/officeDocument/2006/relationships/image" Target="../media/image123.png"/><Relationship Id="rId14" Type="http://schemas.openxmlformats.org/officeDocument/2006/relationships/image" Target="../media/image126.png"/><Relationship Id="rId15" Type="http://schemas.openxmlformats.org/officeDocument/2006/relationships/image" Target="../media/image12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0" Type="http://schemas.openxmlformats.org/officeDocument/2006/relationships/image" Target="../media/image80.png"/><Relationship Id="rId11" Type="http://schemas.openxmlformats.org/officeDocument/2006/relationships/image" Target="../media/image81.png"/><Relationship Id="rId12" Type="http://schemas.openxmlformats.org/officeDocument/2006/relationships/image" Target="../media/image82.png"/><Relationship Id="rId13" Type="http://schemas.openxmlformats.org/officeDocument/2006/relationships/image" Target="../media/image83.png"/><Relationship Id="rId14" Type="http://schemas.openxmlformats.org/officeDocument/2006/relationships/image" Target="../media/image84.png"/><Relationship Id="rId15" Type="http://schemas.openxmlformats.org/officeDocument/2006/relationships/image" Target="../media/image85.png"/><Relationship Id="rId16" Type="http://schemas.openxmlformats.org/officeDocument/2006/relationships/image" Target="../media/image86.png"/><Relationship Id="rId17" Type="http://schemas.openxmlformats.org/officeDocument/2006/relationships/image" Target="../media/image87.png"/><Relationship Id="rId18" Type="http://schemas.openxmlformats.org/officeDocument/2006/relationships/image" Target="../media/image88.png"/><Relationship Id="rId19" Type="http://schemas.openxmlformats.org/officeDocument/2006/relationships/image" Target="../media/image89.png"/><Relationship Id="rId20" Type="http://schemas.openxmlformats.org/officeDocument/2006/relationships/image" Target="../media/image90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0" Type="http://schemas.openxmlformats.org/officeDocument/2006/relationships/image" Target="../media/image95.png"/><Relationship Id="rId11" Type="http://schemas.openxmlformats.org/officeDocument/2006/relationships/image" Target="../media/image96.png"/><Relationship Id="rId12" Type="http://schemas.openxmlformats.org/officeDocument/2006/relationships/image" Target="../media/image97.png"/><Relationship Id="rId13" Type="http://schemas.openxmlformats.org/officeDocument/2006/relationships/image" Target="../media/image98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91.png"/><Relationship Id="rId7" Type="http://schemas.openxmlformats.org/officeDocument/2006/relationships/image" Target="../media/image96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Relationship Id="rId10" Type="http://schemas.openxmlformats.org/officeDocument/2006/relationships/image" Target="../media/image99.png"/><Relationship Id="rId11" Type="http://schemas.openxmlformats.org/officeDocument/2006/relationships/image" Target="../media/image100.jpg"/><Relationship Id="rId12" Type="http://schemas.openxmlformats.org/officeDocument/2006/relationships/image" Target="../media/image98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01.png"/><Relationship Id="rId7" Type="http://schemas.openxmlformats.org/officeDocument/2006/relationships/image" Target="../media/image91.png"/><Relationship Id="rId8" Type="http://schemas.openxmlformats.org/officeDocument/2006/relationships/image" Target="../media/image92.png"/><Relationship Id="rId9" Type="http://schemas.openxmlformats.org/officeDocument/2006/relationships/image" Target="../media/image96.png"/><Relationship Id="rId10" Type="http://schemas.openxmlformats.org/officeDocument/2006/relationships/image" Target="../media/image93.png"/><Relationship Id="rId11" Type="http://schemas.openxmlformats.org/officeDocument/2006/relationships/image" Target="../media/image94.png"/><Relationship Id="rId12" Type="http://schemas.openxmlformats.org/officeDocument/2006/relationships/image" Target="../media/image95.png"/><Relationship Id="rId13" Type="http://schemas.openxmlformats.org/officeDocument/2006/relationships/image" Target="../media/image102.png"/><Relationship Id="rId14" Type="http://schemas.openxmlformats.org/officeDocument/2006/relationships/image" Target="../media/image103.png"/><Relationship Id="rId15" Type="http://schemas.openxmlformats.org/officeDocument/2006/relationships/image" Target="../media/image104.png"/><Relationship Id="rId16" Type="http://schemas.openxmlformats.org/officeDocument/2006/relationships/image" Target="../media/image98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05.png"/><Relationship Id="rId7" Type="http://schemas.openxmlformats.org/officeDocument/2006/relationships/image" Target="../media/image106.png"/><Relationship Id="rId8" Type="http://schemas.openxmlformats.org/officeDocument/2006/relationships/image" Target="../media/image107.png"/><Relationship Id="rId9" Type="http://schemas.openxmlformats.org/officeDocument/2006/relationships/image" Target="../media/image108.png"/><Relationship Id="rId10" Type="http://schemas.openxmlformats.org/officeDocument/2006/relationships/image" Target="../media/image98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108.png"/><Relationship Id="rId7" Type="http://schemas.openxmlformats.org/officeDocument/2006/relationships/image" Target="../media/image105.png"/><Relationship Id="rId8" Type="http://schemas.openxmlformats.org/officeDocument/2006/relationships/image" Target="../media/image106.png"/><Relationship Id="rId9" Type="http://schemas.openxmlformats.org/officeDocument/2006/relationships/image" Target="../media/image107.png"/><Relationship Id="rId10" Type="http://schemas.openxmlformats.org/officeDocument/2006/relationships/image" Target="../media/image109.png"/><Relationship Id="rId11" Type="http://schemas.openxmlformats.org/officeDocument/2006/relationships/image" Target="../media/image98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96.png"/><Relationship Id="rId7" Type="http://schemas.openxmlformats.org/officeDocument/2006/relationships/image" Target="../media/image94.png"/><Relationship Id="rId8" Type="http://schemas.openxmlformats.org/officeDocument/2006/relationships/image" Target="../media/image95.png"/><Relationship Id="rId9" Type="http://schemas.openxmlformats.org/officeDocument/2006/relationships/image" Target="../media/image98.png"/><Relationship Id="rId10" Type="http://schemas.openxmlformats.org/officeDocument/2006/relationships/image" Target="../media/image110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111.png"/><Relationship Id="rId9" Type="http://schemas.openxmlformats.org/officeDocument/2006/relationships/image" Target="../media/image107.png"/><Relationship Id="rId10" Type="http://schemas.openxmlformats.org/officeDocument/2006/relationships/image" Target="../media/image108.png"/><Relationship Id="rId11" Type="http://schemas.openxmlformats.org/officeDocument/2006/relationships/image" Target="../media/image105.png"/><Relationship Id="rId12" Type="http://schemas.openxmlformats.org/officeDocument/2006/relationships/image" Target="../media/image106.png"/><Relationship Id="rId13" Type="http://schemas.openxmlformats.org/officeDocument/2006/relationships/image" Target="../media/image112.png"/><Relationship Id="rId14" Type="http://schemas.openxmlformats.org/officeDocument/2006/relationships/image" Target="../media/image113.png"/><Relationship Id="rId15" Type="http://schemas.openxmlformats.org/officeDocument/2006/relationships/image" Target="../media/image114.png"/><Relationship Id="rId16" Type="http://schemas.openxmlformats.org/officeDocument/2006/relationships/image" Target="../media/image115.png"/><Relationship Id="rId17" Type="http://schemas.openxmlformats.org/officeDocument/2006/relationships/image" Target="../media/image11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82089" y="3219132"/>
            <a:ext cx="3446145" cy="1307465"/>
          </a:xfrm>
          <a:prstGeom prst="rect">
            <a:avLst/>
          </a:prstGeom>
        </p:spPr>
        <p:txBody>
          <a:bodyPr wrap="square" lIns="0" tIns="5715" rIns="0" bIns="0" rtlCol="0" vert="horz">
            <a:spAutoFit/>
          </a:bodyPr>
          <a:lstStyle/>
          <a:p>
            <a:pPr algn="ctr" marL="12065" marR="5080" indent="-2540">
              <a:lnSpc>
                <a:spcPct val="102400"/>
              </a:lnSpc>
              <a:spcBef>
                <a:spcPts val="45"/>
              </a:spcBef>
            </a:pP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Implementation</a:t>
            </a:r>
            <a:r>
              <a:rPr dirty="0" sz="2750" spc="345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spc="-25" b="1">
                <a:solidFill>
                  <a:srgbClr val="F1F1F1"/>
                </a:solidFill>
                <a:latin typeface="Arial"/>
                <a:cs typeface="Arial"/>
              </a:rPr>
              <a:t>of </a:t>
            </a: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artificial</a:t>
            </a:r>
            <a:r>
              <a:rPr dirty="0" sz="2750" spc="175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spc="-10" b="1">
                <a:solidFill>
                  <a:srgbClr val="F1F1F1"/>
                </a:solidFill>
                <a:latin typeface="Arial"/>
                <a:cs typeface="Arial"/>
              </a:rPr>
              <a:t>intelligence </a:t>
            </a: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in</a:t>
            </a:r>
            <a:r>
              <a:rPr dirty="0" sz="2750" spc="100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the</a:t>
            </a:r>
            <a:r>
              <a:rPr dirty="0" sz="2750" spc="30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spc="-20" b="1">
                <a:solidFill>
                  <a:srgbClr val="F1F1F1"/>
                </a:solidFill>
                <a:latin typeface="Arial"/>
                <a:cs typeface="Arial"/>
              </a:rPr>
              <a:t>NBRK</a:t>
            </a:r>
            <a:endParaRPr sz="27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79140" y="872140"/>
            <a:ext cx="712591" cy="73189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948179" y="1737042"/>
            <a:ext cx="378079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NATIONAL</a:t>
            </a:r>
            <a:r>
              <a:rPr dirty="0" sz="1800" spc="-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BANK</a:t>
            </a:r>
            <a:r>
              <a:rPr dirty="0" sz="18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KAZAKHSTAN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10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223837" y="5300726"/>
            <a:ext cx="11754485" cy="1104900"/>
          </a:xfrm>
          <a:custGeom>
            <a:avLst/>
            <a:gdLst/>
            <a:ahLst/>
            <a:cxnLst/>
            <a:rect l="l" t="t" r="r" b="b"/>
            <a:pathLst>
              <a:path w="11754485" h="1104900">
                <a:moveTo>
                  <a:pt x="0" y="55118"/>
                </a:moveTo>
                <a:lnTo>
                  <a:pt x="4335" y="33647"/>
                </a:lnTo>
                <a:lnTo>
                  <a:pt x="16160" y="16129"/>
                </a:lnTo>
                <a:lnTo>
                  <a:pt x="33700" y="4325"/>
                </a:lnTo>
                <a:lnTo>
                  <a:pt x="55181" y="0"/>
                </a:lnTo>
                <a:lnTo>
                  <a:pt x="11698668" y="0"/>
                </a:lnTo>
                <a:lnTo>
                  <a:pt x="11720159" y="4325"/>
                </a:lnTo>
                <a:lnTo>
                  <a:pt x="11737721" y="16128"/>
                </a:lnTo>
                <a:lnTo>
                  <a:pt x="11749567" y="33647"/>
                </a:lnTo>
                <a:lnTo>
                  <a:pt x="11753913" y="55118"/>
                </a:lnTo>
                <a:lnTo>
                  <a:pt x="11753913" y="1049655"/>
                </a:lnTo>
                <a:lnTo>
                  <a:pt x="11749567" y="1071135"/>
                </a:lnTo>
                <a:lnTo>
                  <a:pt x="11737720" y="1088675"/>
                </a:lnTo>
                <a:lnTo>
                  <a:pt x="11720159" y="1100500"/>
                </a:lnTo>
                <a:lnTo>
                  <a:pt x="11698668" y="1104836"/>
                </a:lnTo>
                <a:lnTo>
                  <a:pt x="55181" y="1104836"/>
                </a:lnTo>
                <a:lnTo>
                  <a:pt x="33700" y="1100500"/>
                </a:lnTo>
                <a:lnTo>
                  <a:pt x="16160" y="1088675"/>
                </a:lnTo>
                <a:lnTo>
                  <a:pt x="4335" y="1071135"/>
                </a:lnTo>
                <a:lnTo>
                  <a:pt x="0" y="1049655"/>
                </a:lnTo>
                <a:lnTo>
                  <a:pt x="0" y="55118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5"/>
              <a:t>Analytics</a:t>
            </a:r>
            <a:r>
              <a:rPr dirty="0" spc="190"/>
              <a:t> </a:t>
            </a:r>
            <a:r>
              <a:rPr dirty="0" spc="95"/>
              <a:t>and</a:t>
            </a:r>
            <a:r>
              <a:rPr dirty="0" spc="229"/>
              <a:t> </a:t>
            </a:r>
            <a:r>
              <a:rPr dirty="0" spc="100"/>
              <a:t>forecasting</a:t>
            </a:r>
            <a:r>
              <a:rPr dirty="0" spc="310"/>
              <a:t> </a:t>
            </a:r>
            <a:r>
              <a:rPr dirty="0"/>
              <a:t>:</a:t>
            </a:r>
            <a:r>
              <a:rPr dirty="0" spc="235"/>
              <a:t> </a:t>
            </a:r>
            <a:r>
              <a:rPr dirty="0" sz="1400" spc="100">
                <a:solidFill>
                  <a:srgbClr val="FFC000"/>
                </a:solidFill>
              </a:rPr>
              <a:t>OBSERVER</a:t>
            </a:r>
            <a:r>
              <a:rPr dirty="0" sz="1400" spc="155">
                <a:solidFill>
                  <a:srgbClr val="FFC000"/>
                </a:solidFill>
              </a:rPr>
              <a:t> </a:t>
            </a:r>
            <a:r>
              <a:rPr dirty="0" sz="1400" spc="75">
                <a:solidFill>
                  <a:srgbClr val="FFC000"/>
                </a:solidFill>
              </a:rPr>
              <a:t>AGENT</a:t>
            </a:r>
            <a:endParaRPr sz="1400"/>
          </a:p>
        </p:txBody>
      </p:sp>
      <p:sp>
        <p:nvSpPr>
          <p:cNvPr id="10" name="object 10" descr=""/>
          <p:cNvSpPr txBox="1"/>
          <p:nvPr/>
        </p:nvSpPr>
        <p:spPr>
          <a:xfrm>
            <a:off x="230767" y="5539740"/>
            <a:ext cx="11730990" cy="6096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3885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4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400">
              <a:latin typeface="Arial"/>
              <a:cs typeface="Arial"/>
            </a:endParaRPr>
          </a:p>
          <a:p>
            <a:pPr marL="603885">
              <a:lnSpc>
                <a:spcPct val="100000"/>
              </a:lnSpc>
              <a:spcBef>
                <a:spcPts val="145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Trends: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Identifying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trends</a:t>
            </a:r>
            <a:r>
              <a:rPr dirty="0" sz="12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based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analysis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254634" y="1343977"/>
            <a:ext cx="8620760" cy="5041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11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55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monitor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fraudulent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schemes</a:t>
            </a:r>
            <a:r>
              <a:rPr dirty="0" sz="15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internet,</a:t>
            </a:r>
            <a:r>
              <a:rPr dirty="0" sz="155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darknet,</a:t>
            </a:r>
            <a:r>
              <a:rPr dirty="0" sz="155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social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media.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MVP:</a:t>
            </a:r>
            <a:r>
              <a:rPr dirty="0" sz="155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Analyzing</a:t>
            </a:r>
            <a:r>
              <a:rPr dirty="0" sz="155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industry</a:t>
            </a:r>
            <a:r>
              <a:rPr dirty="0" sz="155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reports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identifying</a:t>
            </a:r>
            <a:r>
              <a:rPr dirty="0" sz="155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trends</a:t>
            </a:r>
            <a:endParaRPr sz="155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527050" y="2565463"/>
            <a:ext cx="3328035" cy="2022475"/>
            <a:chOff x="527050" y="2565463"/>
            <a:chExt cx="3328035" cy="2022475"/>
          </a:xfrm>
        </p:grpSpPr>
        <p:sp>
          <p:nvSpPr>
            <p:cNvPr id="22" name="object 22" descr=""/>
            <p:cNvSpPr/>
            <p:nvPr/>
          </p:nvSpPr>
          <p:spPr>
            <a:xfrm>
              <a:off x="528637" y="2567051"/>
              <a:ext cx="3324860" cy="2019300"/>
            </a:xfrm>
            <a:custGeom>
              <a:avLst/>
              <a:gdLst/>
              <a:ahLst/>
              <a:cxnLst/>
              <a:rect l="l" t="t" r="r" b="b"/>
              <a:pathLst>
                <a:path w="3324860" h="2019300">
                  <a:moveTo>
                    <a:pt x="3119818" y="0"/>
                  </a:moveTo>
                  <a:lnTo>
                    <a:pt x="204406" y="0"/>
                  </a:lnTo>
                  <a:lnTo>
                    <a:pt x="157538" y="5394"/>
                  </a:lnTo>
                  <a:lnTo>
                    <a:pt x="114513" y="20761"/>
                  </a:lnTo>
                  <a:lnTo>
                    <a:pt x="76560" y="44876"/>
                  </a:lnTo>
                  <a:lnTo>
                    <a:pt x="44905" y="76516"/>
                  </a:lnTo>
                  <a:lnTo>
                    <a:pt x="20776" y="114457"/>
                  </a:lnTo>
                  <a:lnTo>
                    <a:pt x="5398" y="157474"/>
                  </a:lnTo>
                  <a:lnTo>
                    <a:pt x="0" y="204343"/>
                  </a:lnTo>
                  <a:lnTo>
                    <a:pt x="0" y="1814830"/>
                  </a:lnTo>
                  <a:lnTo>
                    <a:pt x="5398" y="1861705"/>
                  </a:lnTo>
                  <a:lnTo>
                    <a:pt x="20776" y="1904740"/>
                  </a:lnTo>
                  <a:lnTo>
                    <a:pt x="44905" y="1942706"/>
                  </a:lnTo>
                  <a:lnTo>
                    <a:pt x="76560" y="1974373"/>
                  </a:lnTo>
                  <a:lnTo>
                    <a:pt x="114513" y="1998513"/>
                  </a:lnTo>
                  <a:lnTo>
                    <a:pt x="157538" y="2013898"/>
                  </a:lnTo>
                  <a:lnTo>
                    <a:pt x="204406" y="2019300"/>
                  </a:lnTo>
                  <a:lnTo>
                    <a:pt x="3119818" y="2019300"/>
                  </a:lnTo>
                  <a:lnTo>
                    <a:pt x="3166694" y="2013898"/>
                  </a:lnTo>
                  <a:lnTo>
                    <a:pt x="3209729" y="1998513"/>
                  </a:lnTo>
                  <a:lnTo>
                    <a:pt x="3247694" y="1974373"/>
                  </a:lnTo>
                  <a:lnTo>
                    <a:pt x="3279361" y="1942706"/>
                  </a:lnTo>
                  <a:lnTo>
                    <a:pt x="3303501" y="1904740"/>
                  </a:lnTo>
                  <a:lnTo>
                    <a:pt x="3318887" y="1861705"/>
                  </a:lnTo>
                  <a:lnTo>
                    <a:pt x="3324288" y="1814830"/>
                  </a:lnTo>
                  <a:lnTo>
                    <a:pt x="3324288" y="204343"/>
                  </a:lnTo>
                  <a:lnTo>
                    <a:pt x="3318887" y="157474"/>
                  </a:lnTo>
                  <a:lnTo>
                    <a:pt x="3303501" y="114457"/>
                  </a:lnTo>
                  <a:lnTo>
                    <a:pt x="3279361" y="76516"/>
                  </a:lnTo>
                  <a:lnTo>
                    <a:pt x="3247694" y="44876"/>
                  </a:lnTo>
                  <a:lnTo>
                    <a:pt x="3209729" y="20761"/>
                  </a:lnTo>
                  <a:lnTo>
                    <a:pt x="3166694" y="5394"/>
                  </a:lnTo>
                  <a:lnTo>
                    <a:pt x="311981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28637" y="2567051"/>
              <a:ext cx="3324860" cy="2019300"/>
            </a:xfrm>
            <a:custGeom>
              <a:avLst/>
              <a:gdLst/>
              <a:ahLst/>
              <a:cxnLst/>
              <a:rect l="l" t="t" r="r" b="b"/>
              <a:pathLst>
                <a:path w="3324860" h="2019300">
                  <a:moveTo>
                    <a:pt x="0" y="204343"/>
                  </a:moveTo>
                  <a:lnTo>
                    <a:pt x="5398" y="157474"/>
                  </a:lnTo>
                  <a:lnTo>
                    <a:pt x="20776" y="114457"/>
                  </a:lnTo>
                  <a:lnTo>
                    <a:pt x="44905" y="76516"/>
                  </a:lnTo>
                  <a:lnTo>
                    <a:pt x="76560" y="44876"/>
                  </a:lnTo>
                  <a:lnTo>
                    <a:pt x="114513" y="20761"/>
                  </a:lnTo>
                  <a:lnTo>
                    <a:pt x="157538" y="5394"/>
                  </a:lnTo>
                  <a:lnTo>
                    <a:pt x="204406" y="0"/>
                  </a:lnTo>
                  <a:lnTo>
                    <a:pt x="3119818" y="0"/>
                  </a:lnTo>
                  <a:lnTo>
                    <a:pt x="3166694" y="5394"/>
                  </a:lnTo>
                  <a:lnTo>
                    <a:pt x="3209729" y="20761"/>
                  </a:lnTo>
                  <a:lnTo>
                    <a:pt x="3247694" y="44876"/>
                  </a:lnTo>
                  <a:lnTo>
                    <a:pt x="3279361" y="76516"/>
                  </a:lnTo>
                  <a:lnTo>
                    <a:pt x="3303501" y="114457"/>
                  </a:lnTo>
                  <a:lnTo>
                    <a:pt x="3318887" y="157474"/>
                  </a:lnTo>
                  <a:lnTo>
                    <a:pt x="3324288" y="204343"/>
                  </a:lnTo>
                  <a:lnTo>
                    <a:pt x="3324288" y="1814830"/>
                  </a:lnTo>
                  <a:lnTo>
                    <a:pt x="3318887" y="1861705"/>
                  </a:lnTo>
                  <a:lnTo>
                    <a:pt x="3303501" y="1904740"/>
                  </a:lnTo>
                  <a:lnTo>
                    <a:pt x="3279361" y="1942706"/>
                  </a:lnTo>
                  <a:lnTo>
                    <a:pt x="3247694" y="1974373"/>
                  </a:lnTo>
                  <a:lnTo>
                    <a:pt x="3209729" y="1998513"/>
                  </a:lnTo>
                  <a:lnTo>
                    <a:pt x="3166694" y="2013898"/>
                  </a:lnTo>
                  <a:lnTo>
                    <a:pt x="3119818" y="2019300"/>
                  </a:lnTo>
                  <a:lnTo>
                    <a:pt x="204406" y="2019300"/>
                  </a:lnTo>
                  <a:lnTo>
                    <a:pt x="157538" y="2013898"/>
                  </a:lnTo>
                  <a:lnTo>
                    <a:pt x="114513" y="1998513"/>
                  </a:lnTo>
                  <a:lnTo>
                    <a:pt x="76560" y="1974373"/>
                  </a:lnTo>
                  <a:lnTo>
                    <a:pt x="44905" y="1942706"/>
                  </a:lnTo>
                  <a:lnTo>
                    <a:pt x="20776" y="1904740"/>
                  </a:lnTo>
                  <a:lnTo>
                    <a:pt x="5398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757872" y="3293046"/>
            <a:ext cx="2756535" cy="504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1155" marR="5080" indent="-338455">
              <a:lnSpc>
                <a:spcPct val="101000"/>
              </a:lnSpc>
              <a:spcBef>
                <a:spcPts val="10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Analyzing</a:t>
            </a:r>
            <a:r>
              <a:rPr dirty="0" sz="15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industry</a:t>
            </a:r>
            <a:r>
              <a:rPr dirty="0" sz="1550" spc="1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reports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and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identifying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trends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417512" y="2313051"/>
            <a:ext cx="1661160" cy="508000"/>
            <a:chOff x="417512" y="2313051"/>
            <a:chExt cx="1661160" cy="508000"/>
          </a:xfrm>
        </p:grpSpPr>
        <p:sp>
          <p:nvSpPr>
            <p:cNvPr id="26" name="object 26" descr=""/>
            <p:cNvSpPr/>
            <p:nvPr/>
          </p:nvSpPr>
          <p:spPr>
            <a:xfrm>
              <a:off x="423862" y="2319401"/>
              <a:ext cx="1648460" cy="495300"/>
            </a:xfrm>
            <a:custGeom>
              <a:avLst/>
              <a:gdLst/>
              <a:ahLst/>
              <a:cxnLst/>
              <a:rect l="l" t="t" r="r" b="b"/>
              <a:pathLst>
                <a:path w="1648460" h="495300">
                  <a:moveTo>
                    <a:pt x="1565338" y="0"/>
                  </a:moveTo>
                  <a:lnTo>
                    <a:pt x="82550" y="0"/>
                  </a:lnTo>
                  <a:lnTo>
                    <a:pt x="50417" y="6486"/>
                  </a:lnTo>
                  <a:lnTo>
                    <a:pt x="24177" y="24177"/>
                  </a:lnTo>
                  <a:lnTo>
                    <a:pt x="6486" y="50417"/>
                  </a:lnTo>
                  <a:lnTo>
                    <a:pt x="0" y="82550"/>
                  </a:lnTo>
                  <a:lnTo>
                    <a:pt x="0" y="412750"/>
                  </a:lnTo>
                  <a:lnTo>
                    <a:pt x="6486" y="444829"/>
                  </a:lnTo>
                  <a:lnTo>
                    <a:pt x="24177" y="471074"/>
                  </a:lnTo>
                  <a:lnTo>
                    <a:pt x="50417" y="488795"/>
                  </a:lnTo>
                  <a:lnTo>
                    <a:pt x="82550" y="495300"/>
                  </a:lnTo>
                  <a:lnTo>
                    <a:pt x="1565338" y="495300"/>
                  </a:lnTo>
                  <a:lnTo>
                    <a:pt x="1597417" y="488795"/>
                  </a:lnTo>
                  <a:lnTo>
                    <a:pt x="1623663" y="471074"/>
                  </a:lnTo>
                  <a:lnTo>
                    <a:pt x="1641383" y="444829"/>
                  </a:lnTo>
                  <a:lnTo>
                    <a:pt x="1647888" y="412750"/>
                  </a:lnTo>
                  <a:lnTo>
                    <a:pt x="1647888" y="82550"/>
                  </a:lnTo>
                  <a:lnTo>
                    <a:pt x="1641383" y="50417"/>
                  </a:lnTo>
                  <a:lnTo>
                    <a:pt x="1623663" y="24177"/>
                  </a:lnTo>
                  <a:lnTo>
                    <a:pt x="1597417" y="6486"/>
                  </a:lnTo>
                  <a:lnTo>
                    <a:pt x="1565338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23862" y="2319401"/>
              <a:ext cx="1648460" cy="495300"/>
            </a:xfrm>
            <a:custGeom>
              <a:avLst/>
              <a:gdLst/>
              <a:ahLst/>
              <a:cxnLst/>
              <a:rect l="l" t="t" r="r" b="b"/>
              <a:pathLst>
                <a:path w="1648460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338" y="0"/>
                  </a:lnTo>
                  <a:lnTo>
                    <a:pt x="1597417" y="6486"/>
                  </a:lnTo>
                  <a:lnTo>
                    <a:pt x="1623663" y="24177"/>
                  </a:lnTo>
                  <a:lnTo>
                    <a:pt x="1641383" y="50417"/>
                  </a:lnTo>
                  <a:lnTo>
                    <a:pt x="1647888" y="82550"/>
                  </a:lnTo>
                  <a:lnTo>
                    <a:pt x="1647888" y="412750"/>
                  </a:lnTo>
                  <a:lnTo>
                    <a:pt x="1641383" y="444829"/>
                  </a:lnTo>
                  <a:lnTo>
                    <a:pt x="1623663" y="471074"/>
                  </a:lnTo>
                  <a:lnTo>
                    <a:pt x="1597417" y="488795"/>
                  </a:lnTo>
                  <a:lnTo>
                    <a:pt x="1565338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523557" y="2396426"/>
            <a:ext cx="140843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STAGE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18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(MVP)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4256151" y="2284476"/>
            <a:ext cx="3665854" cy="2303780"/>
            <a:chOff x="4256151" y="2284476"/>
            <a:chExt cx="3665854" cy="2303780"/>
          </a:xfrm>
        </p:grpSpPr>
        <p:sp>
          <p:nvSpPr>
            <p:cNvPr id="30" name="object 30" descr=""/>
            <p:cNvSpPr/>
            <p:nvPr/>
          </p:nvSpPr>
          <p:spPr>
            <a:xfrm>
              <a:off x="4357751" y="2643251"/>
              <a:ext cx="3562350" cy="1943100"/>
            </a:xfrm>
            <a:custGeom>
              <a:avLst/>
              <a:gdLst/>
              <a:ahLst/>
              <a:cxnLst/>
              <a:rect l="l" t="t" r="r" b="b"/>
              <a:pathLst>
                <a:path w="3562350" h="1943100">
                  <a:moveTo>
                    <a:pt x="3365627" y="0"/>
                  </a:moveTo>
                  <a:lnTo>
                    <a:pt x="196596" y="0"/>
                  </a:lnTo>
                  <a:lnTo>
                    <a:pt x="151515" y="5191"/>
                  </a:lnTo>
                  <a:lnTo>
                    <a:pt x="110134" y="19980"/>
                  </a:lnTo>
                  <a:lnTo>
                    <a:pt x="73631" y="43187"/>
                  </a:lnTo>
                  <a:lnTo>
                    <a:pt x="43187" y="73631"/>
                  </a:lnTo>
                  <a:lnTo>
                    <a:pt x="19980" y="110134"/>
                  </a:lnTo>
                  <a:lnTo>
                    <a:pt x="5191" y="151515"/>
                  </a:lnTo>
                  <a:lnTo>
                    <a:pt x="0" y="196596"/>
                  </a:lnTo>
                  <a:lnTo>
                    <a:pt x="0" y="1746377"/>
                  </a:lnTo>
                  <a:lnTo>
                    <a:pt x="5191" y="1791464"/>
                  </a:lnTo>
                  <a:lnTo>
                    <a:pt x="19980" y="1832863"/>
                  </a:lnTo>
                  <a:lnTo>
                    <a:pt x="43187" y="1869391"/>
                  </a:lnTo>
                  <a:lnTo>
                    <a:pt x="73631" y="1899862"/>
                  </a:lnTo>
                  <a:lnTo>
                    <a:pt x="110134" y="1923093"/>
                  </a:lnTo>
                  <a:lnTo>
                    <a:pt x="151515" y="1937901"/>
                  </a:lnTo>
                  <a:lnTo>
                    <a:pt x="196596" y="1943100"/>
                  </a:lnTo>
                  <a:lnTo>
                    <a:pt x="3365627" y="1943100"/>
                  </a:lnTo>
                  <a:lnTo>
                    <a:pt x="3410714" y="1937901"/>
                  </a:lnTo>
                  <a:lnTo>
                    <a:pt x="3452113" y="1923093"/>
                  </a:lnTo>
                  <a:lnTo>
                    <a:pt x="3488641" y="1899862"/>
                  </a:lnTo>
                  <a:lnTo>
                    <a:pt x="3519112" y="1869391"/>
                  </a:lnTo>
                  <a:lnTo>
                    <a:pt x="3542343" y="1832863"/>
                  </a:lnTo>
                  <a:lnTo>
                    <a:pt x="3557151" y="1791464"/>
                  </a:lnTo>
                  <a:lnTo>
                    <a:pt x="3562350" y="1746377"/>
                  </a:lnTo>
                  <a:lnTo>
                    <a:pt x="3562350" y="196596"/>
                  </a:lnTo>
                  <a:lnTo>
                    <a:pt x="3557151" y="151515"/>
                  </a:lnTo>
                  <a:lnTo>
                    <a:pt x="3542343" y="110134"/>
                  </a:lnTo>
                  <a:lnTo>
                    <a:pt x="3519112" y="73631"/>
                  </a:lnTo>
                  <a:lnTo>
                    <a:pt x="3488641" y="43187"/>
                  </a:lnTo>
                  <a:lnTo>
                    <a:pt x="3452113" y="19980"/>
                  </a:lnTo>
                  <a:lnTo>
                    <a:pt x="3410714" y="5191"/>
                  </a:lnTo>
                  <a:lnTo>
                    <a:pt x="336562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4357751" y="2643251"/>
              <a:ext cx="3562350" cy="1943100"/>
            </a:xfrm>
            <a:custGeom>
              <a:avLst/>
              <a:gdLst/>
              <a:ahLst/>
              <a:cxnLst/>
              <a:rect l="l" t="t" r="r" b="b"/>
              <a:pathLst>
                <a:path w="3562350" h="1943100">
                  <a:moveTo>
                    <a:pt x="0" y="196596"/>
                  </a:moveTo>
                  <a:lnTo>
                    <a:pt x="5191" y="151515"/>
                  </a:lnTo>
                  <a:lnTo>
                    <a:pt x="19980" y="110134"/>
                  </a:lnTo>
                  <a:lnTo>
                    <a:pt x="43187" y="73631"/>
                  </a:lnTo>
                  <a:lnTo>
                    <a:pt x="73631" y="43187"/>
                  </a:lnTo>
                  <a:lnTo>
                    <a:pt x="110134" y="19980"/>
                  </a:lnTo>
                  <a:lnTo>
                    <a:pt x="151515" y="5191"/>
                  </a:lnTo>
                  <a:lnTo>
                    <a:pt x="196596" y="0"/>
                  </a:lnTo>
                  <a:lnTo>
                    <a:pt x="3365627" y="0"/>
                  </a:lnTo>
                  <a:lnTo>
                    <a:pt x="3410714" y="5191"/>
                  </a:lnTo>
                  <a:lnTo>
                    <a:pt x="3452113" y="19980"/>
                  </a:lnTo>
                  <a:lnTo>
                    <a:pt x="3488641" y="43187"/>
                  </a:lnTo>
                  <a:lnTo>
                    <a:pt x="3519112" y="73631"/>
                  </a:lnTo>
                  <a:lnTo>
                    <a:pt x="3542343" y="110134"/>
                  </a:lnTo>
                  <a:lnTo>
                    <a:pt x="3557151" y="151515"/>
                  </a:lnTo>
                  <a:lnTo>
                    <a:pt x="3562350" y="196596"/>
                  </a:lnTo>
                  <a:lnTo>
                    <a:pt x="3562350" y="1746377"/>
                  </a:lnTo>
                  <a:lnTo>
                    <a:pt x="3557151" y="1791464"/>
                  </a:lnTo>
                  <a:lnTo>
                    <a:pt x="3542343" y="1832863"/>
                  </a:lnTo>
                  <a:lnTo>
                    <a:pt x="3519112" y="1869391"/>
                  </a:lnTo>
                  <a:lnTo>
                    <a:pt x="3488641" y="1899862"/>
                  </a:lnTo>
                  <a:lnTo>
                    <a:pt x="3452113" y="1923093"/>
                  </a:lnTo>
                  <a:lnTo>
                    <a:pt x="3410714" y="1937901"/>
                  </a:lnTo>
                  <a:lnTo>
                    <a:pt x="3365627" y="1943100"/>
                  </a:lnTo>
                  <a:lnTo>
                    <a:pt x="196596" y="1943100"/>
                  </a:lnTo>
                  <a:lnTo>
                    <a:pt x="151515" y="1937901"/>
                  </a:lnTo>
                  <a:lnTo>
                    <a:pt x="110134" y="1923093"/>
                  </a:lnTo>
                  <a:lnTo>
                    <a:pt x="73631" y="1899862"/>
                  </a:lnTo>
                  <a:lnTo>
                    <a:pt x="43187" y="1869391"/>
                  </a:lnTo>
                  <a:lnTo>
                    <a:pt x="19980" y="1832863"/>
                  </a:lnTo>
                  <a:lnTo>
                    <a:pt x="5191" y="1791464"/>
                  </a:lnTo>
                  <a:lnTo>
                    <a:pt x="0" y="1746377"/>
                  </a:lnTo>
                  <a:lnTo>
                    <a:pt x="0" y="19659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262501" y="22908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1555750" y="0"/>
                  </a:moveTo>
                  <a:lnTo>
                    <a:pt x="82423" y="0"/>
                  </a:lnTo>
                  <a:lnTo>
                    <a:pt x="50363" y="6484"/>
                  </a:lnTo>
                  <a:lnTo>
                    <a:pt x="24161" y="24161"/>
                  </a:lnTo>
                  <a:lnTo>
                    <a:pt x="6484" y="50363"/>
                  </a:lnTo>
                  <a:lnTo>
                    <a:pt x="0" y="82423"/>
                  </a:lnTo>
                  <a:lnTo>
                    <a:pt x="0" y="412750"/>
                  </a:lnTo>
                  <a:lnTo>
                    <a:pt x="6484" y="444829"/>
                  </a:lnTo>
                  <a:lnTo>
                    <a:pt x="24161" y="471074"/>
                  </a:lnTo>
                  <a:lnTo>
                    <a:pt x="50363" y="488795"/>
                  </a:lnTo>
                  <a:lnTo>
                    <a:pt x="82423" y="495300"/>
                  </a:lnTo>
                  <a:lnTo>
                    <a:pt x="1555750" y="495300"/>
                  </a:lnTo>
                  <a:lnTo>
                    <a:pt x="1587829" y="488795"/>
                  </a:lnTo>
                  <a:lnTo>
                    <a:pt x="1614074" y="471074"/>
                  </a:lnTo>
                  <a:lnTo>
                    <a:pt x="1631795" y="444829"/>
                  </a:lnTo>
                  <a:lnTo>
                    <a:pt x="1638300" y="412750"/>
                  </a:lnTo>
                  <a:lnTo>
                    <a:pt x="1638300" y="82423"/>
                  </a:lnTo>
                  <a:lnTo>
                    <a:pt x="1631795" y="50363"/>
                  </a:lnTo>
                  <a:lnTo>
                    <a:pt x="1614074" y="24161"/>
                  </a:lnTo>
                  <a:lnTo>
                    <a:pt x="1587829" y="6484"/>
                  </a:lnTo>
                  <a:lnTo>
                    <a:pt x="155575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262501" y="22908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4361815" y="2368232"/>
            <a:ext cx="78168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STAGE</a:t>
            </a:r>
            <a:r>
              <a:rPr dirty="0" sz="1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8085201" y="2294001"/>
            <a:ext cx="3646804" cy="2294255"/>
            <a:chOff x="8085201" y="2294001"/>
            <a:chExt cx="3646804" cy="2294255"/>
          </a:xfrm>
        </p:grpSpPr>
        <p:sp>
          <p:nvSpPr>
            <p:cNvPr id="36" name="object 36" descr=""/>
            <p:cNvSpPr/>
            <p:nvPr/>
          </p:nvSpPr>
          <p:spPr>
            <a:xfrm>
              <a:off x="8167751" y="2614676"/>
              <a:ext cx="3562350" cy="1971675"/>
            </a:xfrm>
            <a:custGeom>
              <a:avLst/>
              <a:gdLst/>
              <a:ahLst/>
              <a:cxnLst/>
              <a:rect l="l" t="t" r="r" b="b"/>
              <a:pathLst>
                <a:path w="3562350" h="1971675">
                  <a:moveTo>
                    <a:pt x="3362705" y="0"/>
                  </a:moveTo>
                  <a:lnTo>
                    <a:pt x="199517" y="0"/>
                  </a:lnTo>
                  <a:lnTo>
                    <a:pt x="153755" y="5266"/>
                  </a:lnTo>
                  <a:lnTo>
                    <a:pt x="111754" y="20271"/>
                  </a:lnTo>
                  <a:lnTo>
                    <a:pt x="74710" y="43817"/>
                  </a:lnTo>
                  <a:lnTo>
                    <a:pt x="43817" y="74710"/>
                  </a:lnTo>
                  <a:lnTo>
                    <a:pt x="20271" y="111754"/>
                  </a:lnTo>
                  <a:lnTo>
                    <a:pt x="5266" y="153755"/>
                  </a:lnTo>
                  <a:lnTo>
                    <a:pt x="0" y="199516"/>
                  </a:lnTo>
                  <a:lnTo>
                    <a:pt x="0" y="1772031"/>
                  </a:lnTo>
                  <a:lnTo>
                    <a:pt x="5266" y="1817799"/>
                  </a:lnTo>
                  <a:lnTo>
                    <a:pt x="20271" y="1859818"/>
                  </a:lnTo>
                  <a:lnTo>
                    <a:pt x="43817" y="1896887"/>
                  </a:lnTo>
                  <a:lnTo>
                    <a:pt x="74710" y="1927807"/>
                  </a:lnTo>
                  <a:lnTo>
                    <a:pt x="111754" y="1951378"/>
                  </a:lnTo>
                  <a:lnTo>
                    <a:pt x="153755" y="1966400"/>
                  </a:lnTo>
                  <a:lnTo>
                    <a:pt x="199517" y="1971675"/>
                  </a:lnTo>
                  <a:lnTo>
                    <a:pt x="3362705" y="1971675"/>
                  </a:lnTo>
                  <a:lnTo>
                    <a:pt x="3408474" y="1966400"/>
                  </a:lnTo>
                  <a:lnTo>
                    <a:pt x="3450493" y="1951378"/>
                  </a:lnTo>
                  <a:lnTo>
                    <a:pt x="3487562" y="1927807"/>
                  </a:lnTo>
                  <a:lnTo>
                    <a:pt x="3518482" y="1896887"/>
                  </a:lnTo>
                  <a:lnTo>
                    <a:pt x="3542053" y="1859818"/>
                  </a:lnTo>
                  <a:lnTo>
                    <a:pt x="3557075" y="1817799"/>
                  </a:lnTo>
                  <a:lnTo>
                    <a:pt x="3562350" y="1772031"/>
                  </a:lnTo>
                  <a:lnTo>
                    <a:pt x="3562350" y="199516"/>
                  </a:lnTo>
                  <a:lnTo>
                    <a:pt x="3557075" y="153755"/>
                  </a:lnTo>
                  <a:lnTo>
                    <a:pt x="3542053" y="111754"/>
                  </a:lnTo>
                  <a:lnTo>
                    <a:pt x="3518482" y="74710"/>
                  </a:lnTo>
                  <a:lnTo>
                    <a:pt x="3487562" y="43817"/>
                  </a:lnTo>
                  <a:lnTo>
                    <a:pt x="3450493" y="20271"/>
                  </a:lnTo>
                  <a:lnTo>
                    <a:pt x="3408474" y="5266"/>
                  </a:lnTo>
                  <a:lnTo>
                    <a:pt x="336270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167751" y="2614676"/>
              <a:ext cx="3562350" cy="1971675"/>
            </a:xfrm>
            <a:custGeom>
              <a:avLst/>
              <a:gdLst/>
              <a:ahLst/>
              <a:cxnLst/>
              <a:rect l="l" t="t" r="r" b="b"/>
              <a:pathLst>
                <a:path w="3562350" h="1971675">
                  <a:moveTo>
                    <a:pt x="0" y="199516"/>
                  </a:moveTo>
                  <a:lnTo>
                    <a:pt x="5266" y="153755"/>
                  </a:lnTo>
                  <a:lnTo>
                    <a:pt x="20271" y="111754"/>
                  </a:lnTo>
                  <a:lnTo>
                    <a:pt x="43817" y="74710"/>
                  </a:lnTo>
                  <a:lnTo>
                    <a:pt x="74710" y="43817"/>
                  </a:lnTo>
                  <a:lnTo>
                    <a:pt x="111754" y="20271"/>
                  </a:lnTo>
                  <a:lnTo>
                    <a:pt x="153755" y="5266"/>
                  </a:lnTo>
                  <a:lnTo>
                    <a:pt x="199517" y="0"/>
                  </a:lnTo>
                  <a:lnTo>
                    <a:pt x="3362705" y="0"/>
                  </a:lnTo>
                  <a:lnTo>
                    <a:pt x="3408474" y="5266"/>
                  </a:lnTo>
                  <a:lnTo>
                    <a:pt x="3450493" y="20271"/>
                  </a:lnTo>
                  <a:lnTo>
                    <a:pt x="3487562" y="43817"/>
                  </a:lnTo>
                  <a:lnTo>
                    <a:pt x="3518482" y="74710"/>
                  </a:lnTo>
                  <a:lnTo>
                    <a:pt x="3542053" y="111754"/>
                  </a:lnTo>
                  <a:lnTo>
                    <a:pt x="3557075" y="153755"/>
                  </a:lnTo>
                  <a:lnTo>
                    <a:pt x="3562350" y="199516"/>
                  </a:lnTo>
                  <a:lnTo>
                    <a:pt x="3562350" y="1772031"/>
                  </a:lnTo>
                  <a:lnTo>
                    <a:pt x="3557075" y="1817799"/>
                  </a:lnTo>
                  <a:lnTo>
                    <a:pt x="3542053" y="1859818"/>
                  </a:lnTo>
                  <a:lnTo>
                    <a:pt x="3518482" y="1896887"/>
                  </a:lnTo>
                  <a:lnTo>
                    <a:pt x="3487562" y="1927807"/>
                  </a:lnTo>
                  <a:lnTo>
                    <a:pt x="3450493" y="1951378"/>
                  </a:lnTo>
                  <a:lnTo>
                    <a:pt x="3408474" y="1966400"/>
                  </a:lnTo>
                  <a:lnTo>
                    <a:pt x="3362705" y="1971675"/>
                  </a:lnTo>
                  <a:lnTo>
                    <a:pt x="199517" y="1971675"/>
                  </a:lnTo>
                  <a:lnTo>
                    <a:pt x="153755" y="1966400"/>
                  </a:lnTo>
                  <a:lnTo>
                    <a:pt x="111754" y="1951378"/>
                  </a:lnTo>
                  <a:lnTo>
                    <a:pt x="74710" y="1927807"/>
                  </a:lnTo>
                  <a:lnTo>
                    <a:pt x="43817" y="1896887"/>
                  </a:lnTo>
                  <a:lnTo>
                    <a:pt x="20271" y="1859818"/>
                  </a:lnTo>
                  <a:lnTo>
                    <a:pt x="5266" y="1817799"/>
                  </a:lnTo>
                  <a:lnTo>
                    <a:pt x="0" y="1772031"/>
                  </a:lnTo>
                  <a:lnTo>
                    <a:pt x="0" y="19951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091551" y="2300351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1565275" y="0"/>
                  </a:moveTo>
                  <a:lnTo>
                    <a:pt x="82550" y="0"/>
                  </a:lnTo>
                  <a:lnTo>
                    <a:pt x="50417" y="6486"/>
                  </a:lnTo>
                  <a:lnTo>
                    <a:pt x="24177" y="24177"/>
                  </a:lnTo>
                  <a:lnTo>
                    <a:pt x="6486" y="50417"/>
                  </a:lnTo>
                  <a:lnTo>
                    <a:pt x="0" y="82550"/>
                  </a:lnTo>
                  <a:lnTo>
                    <a:pt x="0" y="412750"/>
                  </a:lnTo>
                  <a:lnTo>
                    <a:pt x="6486" y="444829"/>
                  </a:lnTo>
                  <a:lnTo>
                    <a:pt x="24177" y="471074"/>
                  </a:lnTo>
                  <a:lnTo>
                    <a:pt x="50417" y="488795"/>
                  </a:lnTo>
                  <a:lnTo>
                    <a:pt x="82550" y="495300"/>
                  </a:lnTo>
                  <a:lnTo>
                    <a:pt x="1565275" y="495300"/>
                  </a:lnTo>
                  <a:lnTo>
                    <a:pt x="1597354" y="488795"/>
                  </a:lnTo>
                  <a:lnTo>
                    <a:pt x="1623599" y="471074"/>
                  </a:lnTo>
                  <a:lnTo>
                    <a:pt x="1641320" y="444829"/>
                  </a:lnTo>
                  <a:lnTo>
                    <a:pt x="1647825" y="412750"/>
                  </a:lnTo>
                  <a:lnTo>
                    <a:pt x="1647825" y="82550"/>
                  </a:lnTo>
                  <a:lnTo>
                    <a:pt x="1641320" y="50417"/>
                  </a:lnTo>
                  <a:lnTo>
                    <a:pt x="1623599" y="24177"/>
                  </a:lnTo>
                  <a:lnTo>
                    <a:pt x="1597354" y="6486"/>
                  </a:lnTo>
                  <a:lnTo>
                    <a:pt x="1565275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091551" y="2300351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275" y="0"/>
                  </a:lnTo>
                  <a:lnTo>
                    <a:pt x="1597354" y="6486"/>
                  </a:lnTo>
                  <a:lnTo>
                    <a:pt x="1623599" y="24177"/>
                  </a:lnTo>
                  <a:lnTo>
                    <a:pt x="1641320" y="50417"/>
                  </a:lnTo>
                  <a:lnTo>
                    <a:pt x="1647825" y="82550"/>
                  </a:lnTo>
                  <a:lnTo>
                    <a:pt x="1647825" y="412750"/>
                  </a:lnTo>
                  <a:lnTo>
                    <a:pt x="1641320" y="444829"/>
                  </a:lnTo>
                  <a:lnTo>
                    <a:pt x="1623599" y="471074"/>
                  </a:lnTo>
                  <a:lnTo>
                    <a:pt x="1597354" y="488795"/>
                  </a:lnTo>
                  <a:lnTo>
                    <a:pt x="1565275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4450079" y="2946717"/>
            <a:ext cx="3208655" cy="148717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355600" marR="5080" indent="-343535">
              <a:lnSpc>
                <a:spcPct val="105000"/>
              </a:lnSpc>
              <a:spcBef>
                <a:spcPts val="35"/>
              </a:spcBef>
              <a:buAutoNum type="arabicParenR"/>
              <a:tabLst>
                <a:tab pos="35560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Integration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Anti-Fraud</a:t>
            </a:r>
            <a:r>
              <a:rPr dirty="0" sz="155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endParaRPr sz="1550">
              <a:latin typeface="Microsoft Sans Serif"/>
              <a:cs typeface="Microsoft Sans Serif"/>
            </a:endParaRPr>
          </a:p>
          <a:p>
            <a:pPr marL="355600" marR="260985" indent="-343535">
              <a:lnSpc>
                <a:spcPct val="100899"/>
              </a:lnSpc>
              <a:spcBef>
                <a:spcPts val="75"/>
              </a:spcBef>
              <a:buAutoNum type="arabicParenR"/>
              <a:tabLst>
                <a:tab pos="35560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Social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media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analysis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following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purposes:</a:t>
            </a:r>
            <a:endParaRPr sz="1550">
              <a:latin typeface="Microsoft Sans Serif"/>
              <a:cs typeface="Microsoft Sans Serif"/>
            </a:endParaRPr>
          </a:p>
          <a:p>
            <a:pPr lvl="1" marL="298450" indent="-285750">
              <a:lnSpc>
                <a:spcPct val="100000"/>
              </a:lnSpc>
              <a:spcBef>
                <a:spcPts val="90"/>
              </a:spcBef>
              <a:buChar char="•"/>
              <a:tabLst>
                <a:tab pos="29845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identifying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trends;</a:t>
            </a:r>
            <a:endParaRPr sz="1550">
              <a:latin typeface="Microsoft Sans Serif"/>
              <a:cs typeface="Microsoft Sans Serif"/>
            </a:endParaRPr>
          </a:p>
          <a:p>
            <a:pPr lvl="1" marL="298450" indent="-285750">
              <a:lnSpc>
                <a:spcPct val="100000"/>
              </a:lnSpc>
              <a:spcBef>
                <a:spcPts val="20"/>
              </a:spcBef>
              <a:buChar char="•"/>
              <a:tabLst>
                <a:tab pos="29845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leaks;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DDoS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attacks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8200390" y="2375598"/>
            <a:ext cx="3074035" cy="1915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STAGE</a:t>
            </a:r>
            <a:r>
              <a:rPr dirty="0" sz="18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87630" marR="5080">
              <a:lnSpc>
                <a:spcPct val="101000"/>
              </a:lnSpc>
              <a:spcBef>
                <a:spcPts val="122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Darknet</a:t>
            </a:r>
            <a:r>
              <a:rPr dirty="0" sz="15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analysis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following purposes:</a:t>
            </a:r>
            <a:endParaRPr sz="15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550">
              <a:latin typeface="Microsoft Sans Serif"/>
              <a:cs typeface="Microsoft Sans Serif"/>
            </a:endParaRPr>
          </a:p>
          <a:p>
            <a:pPr marL="373380" indent="-285750">
              <a:lnSpc>
                <a:spcPct val="100000"/>
              </a:lnSpc>
              <a:buChar char="•"/>
              <a:tabLst>
                <a:tab pos="37338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identifying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trends;</a:t>
            </a:r>
            <a:endParaRPr sz="15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15"/>
              </a:spcBef>
              <a:buClr>
                <a:srgbClr val="FFFFFF"/>
              </a:buClr>
              <a:buFont typeface="Microsoft Sans Serif"/>
              <a:buChar char="•"/>
            </a:pPr>
            <a:endParaRPr sz="1550">
              <a:latin typeface="Microsoft Sans Serif"/>
              <a:cs typeface="Microsoft Sans Serif"/>
            </a:endParaRPr>
          </a:p>
          <a:p>
            <a:pPr marL="373380" indent="-285750">
              <a:lnSpc>
                <a:spcPct val="100000"/>
              </a:lnSpc>
              <a:spcBef>
                <a:spcPts val="5"/>
              </a:spcBef>
              <a:buChar char="•"/>
              <a:tabLst>
                <a:tab pos="37338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leaks;</a:t>
            </a:r>
            <a:r>
              <a:rPr dirty="0" sz="15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DDoS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attacks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11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490537" y="5272151"/>
            <a:ext cx="11421110" cy="1209675"/>
          </a:xfrm>
          <a:custGeom>
            <a:avLst/>
            <a:gdLst/>
            <a:ahLst/>
            <a:cxnLst/>
            <a:rect l="l" t="t" r="r" b="b"/>
            <a:pathLst>
              <a:path w="11421110" h="1209675">
                <a:moveTo>
                  <a:pt x="0" y="60325"/>
                </a:moveTo>
                <a:lnTo>
                  <a:pt x="4748" y="36808"/>
                </a:lnTo>
                <a:lnTo>
                  <a:pt x="17695" y="17637"/>
                </a:lnTo>
                <a:lnTo>
                  <a:pt x="36899" y="4728"/>
                </a:lnTo>
                <a:lnTo>
                  <a:pt x="60413" y="0"/>
                </a:lnTo>
                <a:lnTo>
                  <a:pt x="11360086" y="0"/>
                </a:lnTo>
                <a:lnTo>
                  <a:pt x="11383623" y="4728"/>
                </a:lnTo>
                <a:lnTo>
                  <a:pt x="11402837" y="17637"/>
                </a:lnTo>
                <a:lnTo>
                  <a:pt x="11415789" y="36808"/>
                </a:lnTo>
                <a:lnTo>
                  <a:pt x="11420538" y="60325"/>
                </a:lnTo>
                <a:lnTo>
                  <a:pt x="11420538" y="1149197"/>
                </a:lnTo>
                <a:lnTo>
                  <a:pt x="11415789" y="1172712"/>
                </a:lnTo>
                <a:lnTo>
                  <a:pt x="11402837" y="1191915"/>
                </a:lnTo>
                <a:lnTo>
                  <a:pt x="11383623" y="1204863"/>
                </a:lnTo>
                <a:lnTo>
                  <a:pt x="11360086" y="1209611"/>
                </a:lnTo>
                <a:lnTo>
                  <a:pt x="60413" y="1209611"/>
                </a:lnTo>
                <a:lnTo>
                  <a:pt x="36899" y="1204863"/>
                </a:lnTo>
                <a:lnTo>
                  <a:pt x="17695" y="1191915"/>
                </a:lnTo>
                <a:lnTo>
                  <a:pt x="4748" y="1172712"/>
                </a:lnTo>
                <a:lnTo>
                  <a:pt x="0" y="1149197"/>
                </a:lnTo>
                <a:lnTo>
                  <a:pt x="0" y="60325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5"/>
              <a:t>Improving</a:t>
            </a:r>
            <a:r>
              <a:rPr dirty="0" spc="245"/>
              <a:t> </a:t>
            </a:r>
            <a:r>
              <a:rPr dirty="0" spc="100"/>
              <a:t>Efficiency:</a:t>
            </a:r>
            <a:r>
              <a:rPr dirty="0" spc="130"/>
              <a:t> </a:t>
            </a:r>
            <a:r>
              <a:rPr dirty="0" spc="95"/>
              <a:t>AGENT</a:t>
            </a:r>
            <a:r>
              <a:rPr dirty="0" spc="290"/>
              <a:t> </a:t>
            </a:r>
            <a:r>
              <a:rPr dirty="0"/>
              <a:t>-</a:t>
            </a:r>
            <a:r>
              <a:rPr dirty="0" spc="170"/>
              <a:t> </a:t>
            </a:r>
            <a:r>
              <a:rPr dirty="0" spc="55"/>
              <a:t>ANALYST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648017" y="5654992"/>
            <a:ext cx="3968750" cy="6381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Optimization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work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criminal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prosecution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authorities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484187" y="1351025"/>
            <a:ext cx="11433810" cy="708025"/>
            <a:chOff x="484187" y="1351025"/>
            <a:chExt cx="11433810" cy="708025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0537" y="1357375"/>
              <a:ext cx="11420538" cy="695325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90537" y="1357375"/>
              <a:ext cx="11421110" cy="695325"/>
            </a:xfrm>
            <a:custGeom>
              <a:avLst/>
              <a:gdLst/>
              <a:ahLst/>
              <a:cxnLst/>
              <a:rect l="l" t="t" r="r" b="b"/>
              <a:pathLst>
                <a:path w="11421110" h="695325">
                  <a:moveTo>
                    <a:pt x="0" y="115824"/>
                  </a:moveTo>
                  <a:lnTo>
                    <a:pt x="9108" y="70723"/>
                  </a:lnTo>
                  <a:lnTo>
                    <a:pt x="33945" y="33909"/>
                  </a:lnTo>
                  <a:lnTo>
                    <a:pt x="70782" y="9096"/>
                  </a:lnTo>
                  <a:lnTo>
                    <a:pt x="115887" y="0"/>
                  </a:lnTo>
                  <a:lnTo>
                    <a:pt x="11304587" y="0"/>
                  </a:lnTo>
                  <a:lnTo>
                    <a:pt x="11349708" y="9096"/>
                  </a:lnTo>
                  <a:lnTo>
                    <a:pt x="11386566" y="33909"/>
                  </a:lnTo>
                  <a:lnTo>
                    <a:pt x="11411422" y="70723"/>
                  </a:lnTo>
                  <a:lnTo>
                    <a:pt x="11420538" y="115824"/>
                  </a:lnTo>
                  <a:lnTo>
                    <a:pt x="11420538" y="579374"/>
                  </a:lnTo>
                  <a:lnTo>
                    <a:pt x="11411422" y="624494"/>
                  </a:lnTo>
                  <a:lnTo>
                    <a:pt x="11386566" y="661352"/>
                  </a:lnTo>
                  <a:lnTo>
                    <a:pt x="11349708" y="686208"/>
                  </a:lnTo>
                  <a:lnTo>
                    <a:pt x="11304587" y="695325"/>
                  </a:lnTo>
                  <a:lnTo>
                    <a:pt x="115887" y="695325"/>
                  </a:lnTo>
                  <a:lnTo>
                    <a:pt x="70782" y="686208"/>
                  </a:lnTo>
                  <a:lnTo>
                    <a:pt x="33945" y="661352"/>
                  </a:lnTo>
                  <a:lnTo>
                    <a:pt x="9108" y="624494"/>
                  </a:lnTo>
                  <a:lnTo>
                    <a:pt x="0" y="579374"/>
                  </a:lnTo>
                  <a:lnTo>
                    <a:pt x="0" y="115824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95630" y="1408366"/>
            <a:ext cx="6567805" cy="5772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8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that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will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generate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analytical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reports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request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MVP: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Generating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reports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relationship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graphs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732026" y="2655951"/>
            <a:ext cx="3346450" cy="2032000"/>
            <a:chOff x="1732026" y="2655951"/>
            <a:chExt cx="3346450" cy="2032000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38376" y="2662301"/>
              <a:ext cx="3333750" cy="201930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738376" y="2662301"/>
              <a:ext cx="3333750" cy="2019300"/>
            </a:xfrm>
            <a:custGeom>
              <a:avLst/>
              <a:gdLst/>
              <a:ahLst/>
              <a:cxnLst/>
              <a:rect l="l" t="t" r="r" b="b"/>
              <a:pathLst>
                <a:path w="3333750" h="2019300">
                  <a:moveTo>
                    <a:pt x="0" y="204343"/>
                  </a:moveTo>
                  <a:lnTo>
                    <a:pt x="5394" y="157474"/>
                  </a:lnTo>
                  <a:lnTo>
                    <a:pt x="20761" y="114457"/>
                  </a:lnTo>
                  <a:lnTo>
                    <a:pt x="44876" y="76516"/>
                  </a:lnTo>
                  <a:lnTo>
                    <a:pt x="76516" y="44876"/>
                  </a:lnTo>
                  <a:lnTo>
                    <a:pt x="114457" y="20761"/>
                  </a:lnTo>
                  <a:lnTo>
                    <a:pt x="157474" y="5394"/>
                  </a:lnTo>
                  <a:lnTo>
                    <a:pt x="204343" y="0"/>
                  </a:lnTo>
                  <a:lnTo>
                    <a:pt x="3129279" y="0"/>
                  </a:lnTo>
                  <a:lnTo>
                    <a:pt x="3176155" y="5394"/>
                  </a:lnTo>
                  <a:lnTo>
                    <a:pt x="3219190" y="20761"/>
                  </a:lnTo>
                  <a:lnTo>
                    <a:pt x="3257156" y="44876"/>
                  </a:lnTo>
                  <a:lnTo>
                    <a:pt x="3288823" y="76516"/>
                  </a:lnTo>
                  <a:lnTo>
                    <a:pt x="3312963" y="114457"/>
                  </a:lnTo>
                  <a:lnTo>
                    <a:pt x="3328348" y="157474"/>
                  </a:lnTo>
                  <a:lnTo>
                    <a:pt x="3333750" y="204343"/>
                  </a:lnTo>
                  <a:lnTo>
                    <a:pt x="3333750" y="1814830"/>
                  </a:lnTo>
                  <a:lnTo>
                    <a:pt x="3328348" y="1861705"/>
                  </a:lnTo>
                  <a:lnTo>
                    <a:pt x="3312963" y="1904740"/>
                  </a:lnTo>
                  <a:lnTo>
                    <a:pt x="3288823" y="1942706"/>
                  </a:lnTo>
                  <a:lnTo>
                    <a:pt x="3257156" y="1974373"/>
                  </a:lnTo>
                  <a:lnTo>
                    <a:pt x="3219190" y="1998513"/>
                  </a:lnTo>
                  <a:lnTo>
                    <a:pt x="3176155" y="2013898"/>
                  </a:lnTo>
                  <a:lnTo>
                    <a:pt x="3129279" y="2019300"/>
                  </a:lnTo>
                  <a:lnTo>
                    <a:pt x="204343" y="2019300"/>
                  </a:lnTo>
                  <a:lnTo>
                    <a:pt x="157474" y="2013898"/>
                  </a:lnTo>
                  <a:lnTo>
                    <a:pt x="114457" y="1998513"/>
                  </a:lnTo>
                  <a:lnTo>
                    <a:pt x="76516" y="1974373"/>
                  </a:lnTo>
                  <a:lnTo>
                    <a:pt x="44876" y="1942706"/>
                  </a:lnTo>
                  <a:lnTo>
                    <a:pt x="20761" y="1904740"/>
                  </a:lnTo>
                  <a:lnTo>
                    <a:pt x="5394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02535" y="3103181"/>
            <a:ext cx="2800985" cy="123952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700" marR="5080">
              <a:lnSpc>
                <a:spcPct val="103000"/>
              </a:lnSpc>
              <a:spcBef>
                <a:spcPts val="7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Creation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5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analytical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report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based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from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Microsoft Sans Serif"/>
                <a:cs typeface="Microsoft Sans Serif"/>
              </a:rPr>
              <a:t>Anti-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Center,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Microsoft Sans Serif"/>
                <a:cs typeface="Microsoft Sans Serif"/>
              </a:rPr>
              <a:t>with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recommendations</a:t>
            </a:r>
            <a:r>
              <a:rPr dirty="0" sz="1550" spc="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and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instructions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further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actions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627251" y="2408301"/>
            <a:ext cx="1927225" cy="508000"/>
            <a:chOff x="1627251" y="2408301"/>
            <a:chExt cx="1927225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33601" y="2414651"/>
              <a:ext cx="1914525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633601" y="2414651"/>
              <a:ext cx="1914525" cy="495300"/>
            </a:xfrm>
            <a:custGeom>
              <a:avLst/>
              <a:gdLst/>
              <a:ahLst/>
              <a:cxnLst/>
              <a:rect l="l" t="t" r="r" b="b"/>
              <a:pathLst>
                <a:path w="19145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831975" y="0"/>
                  </a:lnTo>
                  <a:lnTo>
                    <a:pt x="1864054" y="6486"/>
                  </a:lnTo>
                  <a:lnTo>
                    <a:pt x="1890299" y="24177"/>
                  </a:lnTo>
                  <a:lnTo>
                    <a:pt x="1908020" y="50417"/>
                  </a:lnTo>
                  <a:lnTo>
                    <a:pt x="1914525" y="82550"/>
                  </a:lnTo>
                  <a:lnTo>
                    <a:pt x="1914525" y="412623"/>
                  </a:lnTo>
                  <a:lnTo>
                    <a:pt x="1908020" y="444775"/>
                  </a:lnTo>
                  <a:lnTo>
                    <a:pt x="1890299" y="471058"/>
                  </a:lnTo>
                  <a:lnTo>
                    <a:pt x="1864054" y="488793"/>
                  </a:lnTo>
                  <a:lnTo>
                    <a:pt x="1831975" y="495300"/>
                  </a:lnTo>
                  <a:lnTo>
                    <a:pt x="82550" y="495300"/>
                  </a:lnTo>
                  <a:lnTo>
                    <a:pt x="50417" y="488793"/>
                  </a:lnTo>
                  <a:lnTo>
                    <a:pt x="24177" y="471058"/>
                  </a:lnTo>
                  <a:lnTo>
                    <a:pt x="6486" y="444775"/>
                  </a:lnTo>
                  <a:lnTo>
                    <a:pt x="0" y="412623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735201" y="2503487"/>
            <a:ext cx="16865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1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 (MVP)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884926" y="2341626"/>
            <a:ext cx="3670300" cy="2298700"/>
            <a:chOff x="5884926" y="2341626"/>
            <a:chExt cx="3670300" cy="2298700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86526" y="2700401"/>
              <a:ext cx="3562350" cy="1933575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986526" y="2700401"/>
              <a:ext cx="3562350" cy="1933575"/>
            </a:xfrm>
            <a:custGeom>
              <a:avLst/>
              <a:gdLst/>
              <a:ahLst/>
              <a:cxnLst/>
              <a:rect l="l" t="t" r="r" b="b"/>
              <a:pathLst>
                <a:path w="3562350" h="1933575">
                  <a:moveTo>
                    <a:pt x="0" y="195707"/>
                  </a:moveTo>
                  <a:lnTo>
                    <a:pt x="5169" y="150836"/>
                  </a:lnTo>
                  <a:lnTo>
                    <a:pt x="19893" y="109643"/>
                  </a:lnTo>
                  <a:lnTo>
                    <a:pt x="42997" y="73306"/>
                  </a:lnTo>
                  <a:lnTo>
                    <a:pt x="73306" y="42997"/>
                  </a:lnTo>
                  <a:lnTo>
                    <a:pt x="109643" y="19893"/>
                  </a:lnTo>
                  <a:lnTo>
                    <a:pt x="150836" y="5169"/>
                  </a:lnTo>
                  <a:lnTo>
                    <a:pt x="195707" y="0"/>
                  </a:lnTo>
                  <a:lnTo>
                    <a:pt x="3366516" y="0"/>
                  </a:lnTo>
                  <a:lnTo>
                    <a:pt x="3411394" y="5169"/>
                  </a:lnTo>
                  <a:lnTo>
                    <a:pt x="3452604" y="19893"/>
                  </a:lnTo>
                  <a:lnTo>
                    <a:pt x="3488966" y="42997"/>
                  </a:lnTo>
                  <a:lnTo>
                    <a:pt x="3519302" y="73306"/>
                  </a:lnTo>
                  <a:lnTo>
                    <a:pt x="3542431" y="109643"/>
                  </a:lnTo>
                  <a:lnTo>
                    <a:pt x="3557173" y="150836"/>
                  </a:lnTo>
                  <a:lnTo>
                    <a:pt x="3562350" y="195707"/>
                  </a:lnTo>
                  <a:lnTo>
                    <a:pt x="3562350" y="1737741"/>
                  </a:lnTo>
                  <a:lnTo>
                    <a:pt x="3557173" y="1782619"/>
                  </a:lnTo>
                  <a:lnTo>
                    <a:pt x="3542431" y="1823829"/>
                  </a:lnTo>
                  <a:lnTo>
                    <a:pt x="3519302" y="1860191"/>
                  </a:lnTo>
                  <a:lnTo>
                    <a:pt x="3488966" y="1890527"/>
                  </a:lnTo>
                  <a:lnTo>
                    <a:pt x="3452604" y="1913656"/>
                  </a:lnTo>
                  <a:lnTo>
                    <a:pt x="3411394" y="1928398"/>
                  </a:lnTo>
                  <a:lnTo>
                    <a:pt x="3366516" y="1933575"/>
                  </a:lnTo>
                  <a:lnTo>
                    <a:pt x="195707" y="1933575"/>
                  </a:lnTo>
                  <a:lnTo>
                    <a:pt x="150836" y="1928398"/>
                  </a:lnTo>
                  <a:lnTo>
                    <a:pt x="109643" y="1913656"/>
                  </a:lnTo>
                  <a:lnTo>
                    <a:pt x="73306" y="1890527"/>
                  </a:lnTo>
                  <a:lnTo>
                    <a:pt x="42997" y="1860191"/>
                  </a:lnTo>
                  <a:lnTo>
                    <a:pt x="19893" y="1823829"/>
                  </a:lnTo>
                  <a:lnTo>
                    <a:pt x="5169" y="1782619"/>
                  </a:lnTo>
                  <a:lnTo>
                    <a:pt x="0" y="1737741"/>
                  </a:lnTo>
                  <a:lnTo>
                    <a:pt x="0" y="195707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91276" y="2347976"/>
              <a:ext cx="1914525" cy="495300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5891276" y="2347976"/>
              <a:ext cx="1914525" cy="495300"/>
            </a:xfrm>
            <a:custGeom>
              <a:avLst/>
              <a:gdLst/>
              <a:ahLst/>
              <a:cxnLst/>
              <a:rect l="l" t="t" r="r" b="b"/>
              <a:pathLst>
                <a:path w="19145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831975" y="0"/>
                  </a:lnTo>
                  <a:lnTo>
                    <a:pt x="1864054" y="6486"/>
                  </a:lnTo>
                  <a:lnTo>
                    <a:pt x="1890299" y="24177"/>
                  </a:lnTo>
                  <a:lnTo>
                    <a:pt x="1908020" y="50417"/>
                  </a:lnTo>
                  <a:lnTo>
                    <a:pt x="1914525" y="82550"/>
                  </a:lnTo>
                  <a:lnTo>
                    <a:pt x="1914525" y="412623"/>
                  </a:lnTo>
                  <a:lnTo>
                    <a:pt x="1908020" y="444775"/>
                  </a:lnTo>
                  <a:lnTo>
                    <a:pt x="1890299" y="471058"/>
                  </a:lnTo>
                  <a:lnTo>
                    <a:pt x="1864054" y="488793"/>
                  </a:lnTo>
                  <a:lnTo>
                    <a:pt x="1831975" y="495300"/>
                  </a:lnTo>
                  <a:lnTo>
                    <a:pt x="82550" y="495300"/>
                  </a:lnTo>
                  <a:lnTo>
                    <a:pt x="50417" y="488793"/>
                  </a:lnTo>
                  <a:lnTo>
                    <a:pt x="24177" y="471058"/>
                  </a:lnTo>
                  <a:lnTo>
                    <a:pt x="6486" y="444775"/>
                  </a:lnTo>
                  <a:lnTo>
                    <a:pt x="0" y="412623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5994019" y="2431097"/>
            <a:ext cx="9753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2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071615" y="2869184"/>
            <a:ext cx="3350895" cy="14865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238125">
              <a:lnSpc>
                <a:spcPct val="101000"/>
              </a:lnSpc>
              <a:spcBef>
                <a:spcPts val="105"/>
              </a:spcBef>
              <a:buAutoNum type="arabicParenR"/>
              <a:tabLst>
                <a:tab pos="25082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Integrating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Anti-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endParaRPr sz="1550">
              <a:latin typeface="Microsoft Sans Serif"/>
              <a:cs typeface="Microsoft Sans Serif"/>
            </a:endParaRPr>
          </a:p>
          <a:p>
            <a:pPr marL="12700" marR="469265" indent="226695">
              <a:lnSpc>
                <a:spcPct val="103600"/>
              </a:lnSpc>
              <a:spcBef>
                <a:spcPts val="25"/>
              </a:spcBef>
              <a:buAutoNum type="arabicParenR"/>
              <a:tabLst>
                <a:tab pos="23939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Analyzing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connections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between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incidents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incident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parameters</a:t>
            </a:r>
            <a:r>
              <a:rPr dirty="0" sz="15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other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incidents,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550" spc="1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connection</a:t>
            </a:r>
            <a:r>
              <a:rPr dirty="0" sz="1550" spc="1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graphs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12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423862" y="5272151"/>
            <a:ext cx="11306810" cy="1104900"/>
          </a:xfrm>
          <a:custGeom>
            <a:avLst/>
            <a:gdLst/>
            <a:ahLst/>
            <a:cxnLst/>
            <a:rect l="l" t="t" r="r" b="b"/>
            <a:pathLst>
              <a:path w="11306810" h="1104900">
                <a:moveTo>
                  <a:pt x="0" y="55118"/>
                </a:moveTo>
                <a:lnTo>
                  <a:pt x="4335" y="33647"/>
                </a:lnTo>
                <a:lnTo>
                  <a:pt x="16160" y="16129"/>
                </a:lnTo>
                <a:lnTo>
                  <a:pt x="33700" y="4325"/>
                </a:lnTo>
                <a:lnTo>
                  <a:pt x="55181" y="0"/>
                </a:lnTo>
                <a:lnTo>
                  <a:pt x="11250993" y="0"/>
                </a:lnTo>
                <a:lnTo>
                  <a:pt x="11272484" y="4325"/>
                </a:lnTo>
                <a:lnTo>
                  <a:pt x="11290046" y="16128"/>
                </a:lnTo>
                <a:lnTo>
                  <a:pt x="11301892" y="33647"/>
                </a:lnTo>
                <a:lnTo>
                  <a:pt x="11306238" y="55118"/>
                </a:lnTo>
                <a:lnTo>
                  <a:pt x="11306238" y="1049655"/>
                </a:lnTo>
                <a:lnTo>
                  <a:pt x="11301892" y="1071135"/>
                </a:lnTo>
                <a:lnTo>
                  <a:pt x="11290045" y="1088675"/>
                </a:lnTo>
                <a:lnTo>
                  <a:pt x="11272484" y="1100500"/>
                </a:lnTo>
                <a:lnTo>
                  <a:pt x="11250993" y="1104836"/>
                </a:lnTo>
                <a:lnTo>
                  <a:pt x="55181" y="1104836"/>
                </a:lnTo>
                <a:lnTo>
                  <a:pt x="33700" y="1100500"/>
                </a:lnTo>
                <a:lnTo>
                  <a:pt x="16160" y="1088675"/>
                </a:lnTo>
                <a:lnTo>
                  <a:pt x="4335" y="1071135"/>
                </a:lnTo>
                <a:lnTo>
                  <a:pt x="0" y="1049655"/>
                </a:lnTo>
                <a:lnTo>
                  <a:pt x="0" y="55118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0"/>
              <a:t>Process</a:t>
            </a:r>
            <a:r>
              <a:rPr dirty="0" spc="204"/>
              <a:t> </a:t>
            </a:r>
            <a:r>
              <a:rPr dirty="0" spc="105"/>
              <a:t>Optimization:</a:t>
            </a:r>
            <a:r>
              <a:rPr dirty="0" spc="285"/>
              <a:t> </a:t>
            </a:r>
            <a:r>
              <a:rPr dirty="0" spc="90"/>
              <a:t>SUPPORT</a:t>
            </a:r>
            <a:r>
              <a:rPr dirty="0" spc="170"/>
              <a:t> </a:t>
            </a:r>
            <a:r>
              <a:rPr dirty="0" spc="75"/>
              <a:t>AGENT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430792" y="5588317"/>
            <a:ext cx="11292840" cy="427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88925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400">
              <a:latin typeface="Arial"/>
              <a:cs typeface="Arial"/>
            </a:endParaRPr>
          </a:p>
          <a:p>
            <a:pPr marL="288925">
              <a:lnSpc>
                <a:spcPct val="100000"/>
              </a:lnSpc>
              <a:spcBef>
                <a:spcPts val="25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service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Antifraud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participants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provide support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working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within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Antifraud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system.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Free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up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resources.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417512" y="1379600"/>
            <a:ext cx="11319510" cy="603250"/>
            <a:chOff x="417512" y="1379600"/>
            <a:chExt cx="11319510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3862" y="1385950"/>
              <a:ext cx="11306238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23862" y="1385950"/>
              <a:ext cx="11306810" cy="590550"/>
            </a:xfrm>
            <a:custGeom>
              <a:avLst/>
              <a:gdLst/>
              <a:ahLst/>
              <a:cxnLst/>
              <a:rect l="l" t="t" r="r" b="b"/>
              <a:pathLst>
                <a:path w="11306810" h="590550">
                  <a:moveTo>
                    <a:pt x="0" y="98298"/>
                  </a:moveTo>
                  <a:lnTo>
                    <a:pt x="7735" y="60007"/>
                  </a:lnTo>
                  <a:lnTo>
                    <a:pt x="28829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207813" y="0"/>
                  </a:lnTo>
                  <a:lnTo>
                    <a:pt x="11246123" y="7715"/>
                  </a:lnTo>
                  <a:lnTo>
                    <a:pt x="11277409" y="28765"/>
                  </a:lnTo>
                  <a:lnTo>
                    <a:pt x="11298503" y="60007"/>
                  </a:lnTo>
                  <a:lnTo>
                    <a:pt x="11306238" y="98298"/>
                  </a:lnTo>
                  <a:lnTo>
                    <a:pt x="11306238" y="492125"/>
                  </a:lnTo>
                  <a:lnTo>
                    <a:pt x="11298503" y="530435"/>
                  </a:lnTo>
                  <a:lnTo>
                    <a:pt x="11277409" y="561721"/>
                  </a:lnTo>
                  <a:lnTo>
                    <a:pt x="11246123" y="582814"/>
                  </a:lnTo>
                  <a:lnTo>
                    <a:pt x="11207813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28002" y="1581086"/>
            <a:ext cx="57442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8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that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accompanies</a:t>
            </a:r>
            <a:r>
              <a:rPr dirty="0" sz="18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users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8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system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674876" y="2636901"/>
            <a:ext cx="3346450" cy="2022475"/>
            <a:chOff x="1674876" y="2636901"/>
            <a:chExt cx="3346450" cy="2022475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81226" y="2643251"/>
              <a:ext cx="3333750" cy="200977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81226" y="2643251"/>
              <a:ext cx="3333750" cy="2009775"/>
            </a:xfrm>
            <a:custGeom>
              <a:avLst/>
              <a:gdLst/>
              <a:ahLst/>
              <a:cxnLst/>
              <a:rect l="l" t="t" r="r" b="b"/>
              <a:pathLst>
                <a:path w="3333750" h="2009775">
                  <a:moveTo>
                    <a:pt x="0" y="203326"/>
                  </a:moveTo>
                  <a:lnTo>
                    <a:pt x="5371" y="156714"/>
                  </a:lnTo>
                  <a:lnTo>
                    <a:pt x="20671" y="113920"/>
                  </a:lnTo>
                  <a:lnTo>
                    <a:pt x="44676" y="76167"/>
                  </a:lnTo>
                  <a:lnTo>
                    <a:pt x="76167" y="44676"/>
                  </a:lnTo>
                  <a:lnTo>
                    <a:pt x="113920" y="20671"/>
                  </a:lnTo>
                  <a:lnTo>
                    <a:pt x="156714" y="5371"/>
                  </a:lnTo>
                  <a:lnTo>
                    <a:pt x="203326" y="0"/>
                  </a:lnTo>
                  <a:lnTo>
                    <a:pt x="3130296" y="0"/>
                  </a:lnTo>
                  <a:lnTo>
                    <a:pt x="3176915" y="5371"/>
                  </a:lnTo>
                  <a:lnTo>
                    <a:pt x="3219727" y="20671"/>
                  </a:lnTo>
                  <a:lnTo>
                    <a:pt x="3257505" y="44676"/>
                  </a:lnTo>
                  <a:lnTo>
                    <a:pt x="3289023" y="76167"/>
                  </a:lnTo>
                  <a:lnTo>
                    <a:pt x="3313053" y="113920"/>
                  </a:lnTo>
                  <a:lnTo>
                    <a:pt x="3328371" y="156714"/>
                  </a:lnTo>
                  <a:lnTo>
                    <a:pt x="3333750" y="203326"/>
                  </a:lnTo>
                  <a:lnTo>
                    <a:pt x="3333750" y="1806321"/>
                  </a:lnTo>
                  <a:lnTo>
                    <a:pt x="3328371" y="1852940"/>
                  </a:lnTo>
                  <a:lnTo>
                    <a:pt x="3313053" y="1895752"/>
                  </a:lnTo>
                  <a:lnTo>
                    <a:pt x="3289023" y="1933530"/>
                  </a:lnTo>
                  <a:lnTo>
                    <a:pt x="3257505" y="1965048"/>
                  </a:lnTo>
                  <a:lnTo>
                    <a:pt x="3219727" y="1989078"/>
                  </a:lnTo>
                  <a:lnTo>
                    <a:pt x="3176915" y="2004396"/>
                  </a:lnTo>
                  <a:lnTo>
                    <a:pt x="3130296" y="2009775"/>
                  </a:lnTo>
                  <a:lnTo>
                    <a:pt x="203326" y="2009775"/>
                  </a:lnTo>
                  <a:lnTo>
                    <a:pt x="156714" y="2004396"/>
                  </a:lnTo>
                  <a:lnTo>
                    <a:pt x="113920" y="1989078"/>
                  </a:lnTo>
                  <a:lnTo>
                    <a:pt x="76167" y="1965048"/>
                  </a:lnTo>
                  <a:lnTo>
                    <a:pt x="44676" y="1933530"/>
                  </a:lnTo>
                  <a:lnTo>
                    <a:pt x="20671" y="1895752"/>
                  </a:lnTo>
                  <a:lnTo>
                    <a:pt x="5371" y="1852940"/>
                  </a:lnTo>
                  <a:lnTo>
                    <a:pt x="0" y="1806321"/>
                  </a:lnTo>
                  <a:lnTo>
                    <a:pt x="0" y="203326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854454" y="3143186"/>
            <a:ext cx="2980690" cy="123952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065" marR="5080" indent="-1270">
              <a:lnSpc>
                <a:spcPct val="103000"/>
              </a:lnSpc>
              <a:spcBef>
                <a:spcPts val="7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Support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chat,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providing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answers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frequently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asked</a:t>
            </a:r>
            <a:r>
              <a:rPr dirty="0" sz="155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questions,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searching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5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answers</a:t>
            </a:r>
            <a:r>
              <a:rPr dirty="0" sz="1550" spc="2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in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instructions,</a:t>
            </a:r>
            <a:r>
              <a:rPr dirty="0" sz="15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FAQs,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technical documentation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579625" y="2389251"/>
            <a:ext cx="1651000" cy="508000"/>
            <a:chOff x="1579625" y="2389251"/>
            <a:chExt cx="1651000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85975" y="2395601"/>
              <a:ext cx="1638300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585975" y="2395601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683385" y="2478722"/>
            <a:ext cx="9747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1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837301" y="2636901"/>
            <a:ext cx="3717925" cy="2022475"/>
            <a:chOff x="5837301" y="2636901"/>
            <a:chExt cx="3717925" cy="2022475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3651" y="2643251"/>
              <a:ext cx="3705225" cy="2009775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843651" y="2643251"/>
              <a:ext cx="3705225" cy="2009775"/>
            </a:xfrm>
            <a:custGeom>
              <a:avLst/>
              <a:gdLst/>
              <a:ahLst/>
              <a:cxnLst/>
              <a:rect l="l" t="t" r="r" b="b"/>
              <a:pathLst>
                <a:path w="3705225" h="2009775">
                  <a:moveTo>
                    <a:pt x="0" y="334899"/>
                  </a:moveTo>
                  <a:lnTo>
                    <a:pt x="3629" y="285392"/>
                  </a:lnTo>
                  <a:lnTo>
                    <a:pt x="14172" y="238146"/>
                  </a:lnTo>
                  <a:lnTo>
                    <a:pt x="31113" y="193679"/>
                  </a:lnTo>
                  <a:lnTo>
                    <a:pt x="53934" y="152507"/>
                  </a:lnTo>
                  <a:lnTo>
                    <a:pt x="82118" y="115148"/>
                  </a:lnTo>
                  <a:lnTo>
                    <a:pt x="115148" y="82118"/>
                  </a:lnTo>
                  <a:lnTo>
                    <a:pt x="152507" y="53934"/>
                  </a:lnTo>
                  <a:lnTo>
                    <a:pt x="193679" y="31113"/>
                  </a:lnTo>
                  <a:lnTo>
                    <a:pt x="238146" y="14172"/>
                  </a:lnTo>
                  <a:lnTo>
                    <a:pt x="285392" y="3629"/>
                  </a:lnTo>
                  <a:lnTo>
                    <a:pt x="334899" y="0"/>
                  </a:lnTo>
                  <a:lnTo>
                    <a:pt x="3370199" y="0"/>
                  </a:lnTo>
                  <a:lnTo>
                    <a:pt x="3419708" y="3629"/>
                  </a:lnTo>
                  <a:lnTo>
                    <a:pt x="3466962" y="14172"/>
                  </a:lnTo>
                  <a:lnTo>
                    <a:pt x="3511441" y="31113"/>
                  </a:lnTo>
                  <a:lnTo>
                    <a:pt x="3552628" y="53934"/>
                  </a:lnTo>
                  <a:lnTo>
                    <a:pt x="3590004" y="82118"/>
                  </a:lnTo>
                  <a:lnTo>
                    <a:pt x="3623051" y="115148"/>
                  </a:lnTo>
                  <a:lnTo>
                    <a:pt x="3651252" y="152507"/>
                  </a:lnTo>
                  <a:lnTo>
                    <a:pt x="3674088" y="193679"/>
                  </a:lnTo>
                  <a:lnTo>
                    <a:pt x="3691041" y="238146"/>
                  </a:lnTo>
                  <a:lnTo>
                    <a:pt x="3701592" y="285392"/>
                  </a:lnTo>
                  <a:lnTo>
                    <a:pt x="3705225" y="334899"/>
                  </a:lnTo>
                  <a:lnTo>
                    <a:pt x="3705225" y="1674749"/>
                  </a:lnTo>
                  <a:lnTo>
                    <a:pt x="3701592" y="1724258"/>
                  </a:lnTo>
                  <a:lnTo>
                    <a:pt x="3691041" y="1771512"/>
                  </a:lnTo>
                  <a:lnTo>
                    <a:pt x="3674088" y="1815991"/>
                  </a:lnTo>
                  <a:lnTo>
                    <a:pt x="3651252" y="1857178"/>
                  </a:lnTo>
                  <a:lnTo>
                    <a:pt x="3623051" y="1894554"/>
                  </a:lnTo>
                  <a:lnTo>
                    <a:pt x="3590004" y="1927601"/>
                  </a:lnTo>
                  <a:lnTo>
                    <a:pt x="3552628" y="1955802"/>
                  </a:lnTo>
                  <a:lnTo>
                    <a:pt x="3511441" y="1978638"/>
                  </a:lnTo>
                  <a:lnTo>
                    <a:pt x="3466962" y="1995591"/>
                  </a:lnTo>
                  <a:lnTo>
                    <a:pt x="3419708" y="2006142"/>
                  </a:lnTo>
                  <a:lnTo>
                    <a:pt x="3370199" y="2009775"/>
                  </a:lnTo>
                  <a:lnTo>
                    <a:pt x="334899" y="2009775"/>
                  </a:lnTo>
                  <a:lnTo>
                    <a:pt x="285392" y="2006142"/>
                  </a:lnTo>
                  <a:lnTo>
                    <a:pt x="238146" y="1995591"/>
                  </a:lnTo>
                  <a:lnTo>
                    <a:pt x="193679" y="1978638"/>
                  </a:lnTo>
                  <a:lnTo>
                    <a:pt x="152507" y="1955802"/>
                  </a:lnTo>
                  <a:lnTo>
                    <a:pt x="115148" y="1927601"/>
                  </a:lnTo>
                  <a:lnTo>
                    <a:pt x="82118" y="1894554"/>
                  </a:lnTo>
                  <a:lnTo>
                    <a:pt x="53934" y="1857178"/>
                  </a:lnTo>
                  <a:lnTo>
                    <a:pt x="31113" y="1815991"/>
                  </a:lnTo>
                  <a:lnTo>
                    <a:pt x="14172" y="1771512"/>
                  </a:lnTo>
                  <a:lnTo>
                    <a:pt x="3629" y="1724258"/>
                  </a:lnTo>
                  <a:lnTo>
                    <a:pt x="0" y="1674749"/>
                  </a:lnTo>
                  <a:lnTo>
                    <a:pt x="0" y="334899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6016371" y="3215703"/>
            <a:ext cx="147764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Поддержка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интерфейсом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6016371" y="3769042"/>
            <a:ext cx="192023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76655" algn="l"/>
              </a:tabLst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(поиск,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554594" y="3215703"/>
            <a:ext cx="1817370" cy="853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  <a:tabLst>
                <a:tab pos="595630" algn="l"/>
                <a:tab pos="1677035" algn="l"/>
              </a:tabLst>
            </a:pP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работе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endParaRPr sz="1800">
              <a:latin typeface="Microsoft Sans Serif"/>
              <a:cs typeface="Microsoft Sans Serif"/>
            </a:endParaRPr>
          </a:p>
          <a:p>
            <a:pPr algn="r" marL="793750" marR="5080" indent="-147955">
              <a:lnSpc>
                <a:spcPts val="2180"/>
              </a:lnSpc>
              <a:spcBef>
                <a:spcPts val="75"/>
              </a:spcBef>
            </a:pP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Антифрод-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фильтры,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016371" y="4045648"/>
            <a:ext cx="32416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заполнение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инцидентов</a:t>
            </a:r>
            <a:r>
              <a:rPr dirty="0" sz="18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др.)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5989701" y="2360676"/>
            <a:ext cx="1651000" cy="508000"/>
            <a:chOff x="5989701" y="2360676"/>
            <a:chExt cx="1651000" cy="508000"/>
          </a:xfrm>
        </p:grpSpPr>
        <p:pic>
          <p:nvPicPr>
            <p:cNvPr id="37" name="object 3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6051" y="2367026"/>
              <a:ext cx="1638300" cy="495300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5996051" y="23670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6096380" y="2450782"/>
            <a:ext cx="9747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2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13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509587" y="5376926"/>
            <a:ext cx="11182985" cy="971550"/>
          </a:xfrm>
          <a:custGeom>
            <a:avLst/>
            <a:gdLst/>
            <a:ahLst/>
            <a:cxnLst/>
            <a:rect l="l" t="t" r="r" b="b"/>
            <a:pathLst>
              <a:path w="11182985" h="971550">
                <a:moveTo>
                  <a:pt x="0" y="48387"/>
                </a:moveTo>
                <a:lnTo>
                  <a:pt x="3811" y="29575"/>
                </a:lnTo>
                <a:lnTo>
                  <a:pt x="14208" y="14192"/>
                </a:lnTo>
                <a:lnTo>
                  <a:pt x="29628" y="3809"/>
                </a:lnTo>
                <a:lnTo>
                  <a:pt x="48514" y="0"/>
                </a:lnTo>
                <a:lnTo>
                  <a:pt x="11133899" y="0"/>
                </a:lnTo>
                <a:lnTo>
                  <a:pt x="11152731" y="3809"/>
                </a:lnTo>
                <a:lnTo>
                  <a:pt x="11168157" y="14192"/>
                </a:lnTo>
                <a:lnTo>
                  <a:pt x="11178583" y="29575"/>
                </a:lnTo>
                <a:lnTo>
                  <a:pt x="11182413" y="48387"/>
                </a:lnTo>
                <a:lnTo>
                  <a:pt x="11182413" y="922972"/>
                </a:lnTo>
                <a:lnTo>
                  <a:pt x="11178583" y="941857"/>
                </a:lnTo>
                <a:lnTo>
                  <a:pt x="11168157" y="957278"/>
                </a:lnTo>
                <a:lnTo>
                  <a:pt x="11152731" y="967674"/>
                </a:lnTo>
                <a:lnTo>
                  <a:pt x="11133899" y="971486"/>
                </a:lnTo>
                <a:lnTo>
                  <a:pt x="48514" y="971486"/>
                </a:lnTo>
                <a:lnTo>
                  <a:pt x="29628" y="967674"/>
                </a:lnTo>
                <a:lnTo>
                  <a:pt x="14208" y="957278"/>
                </a:lnTo>
                <a:lnTo>
                  <a:pt x="3811" y="941857"/>
                </a:lnTo>
                <a:lnTo>
                  <a:pt x="0" y="922972"/>
                </a:lnTo>
                <a:lnTo>
                  <a:pt x="0" y="48387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0"/>
              <a:t>Process</a:t>
            </a:r>
            <a:r>
              <a:rPr dirty="0" spc="190"/>
              <a:t> </a:t>
            </a:r>
            <a:r>
              <a:rPr dirty="0" spc="110"/>
              <a:t>optimization:</a:t>
            </a:r>
            <a:r>
              <a:rPr dirty="0" spc="120"/>
              <a:t> </a:t>
            </a:r>
            <a:r>
              <a:rPr dirty="0" spc="95"/>
              <a:t>AGENT</a:t>
            </a:r>
            <a:r>
              <a:rPr dirty="0" spc="280"/>
              <a:t> </a:t>
            </a:r>
            <a:r>
              <a:rPr dirty="0"/>
              <a:t>-</a:t>
            </a:r>
            <a:r>
              <a:rPr dirty="0" spc="235"/>
              <a:t> </a:t>
            </a:r>
            <a:r>
              <a:rPr dirty="0" spc="60"/>
              <a:t>OPERATOR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516255" y="5733732"/>
            <a:ext cx="11169650" cy="427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4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400">
              <a:latin typeface="Arial"/>
              <a:cs typeface="Arial"/>
            </a:endParaRPr>
          </a:p>
          <a:p>
            <a:pPr marL="350520">
              <a:lnSpc>
                <a:spcPct val="100000"/>
              </a:lnSpc>
              <a:spcBef>
                <a:spcPts val="2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service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entities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included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Anti-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databases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provide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support.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Free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up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resources.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503237" y="1379600"/>
            <a:ext cx="11195685" cy="603250"/>
            <a:chOff x="503237" y="1379600"/>
            <a:chExt cx="11195685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9587" y="1385950"/>
              <a:ext cx="11182413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509587" y="1385950"/>
              <a:ext cx="11182985" cy="590550"/>
            </a:xfrm>
            <a:custGeom>
              <a:avLst/>
              <a:gdLst/>
              <a:ahLst/>
              <a:cxnLst/>
              <a:rect l="l" t="t" r="r" b="b"/>
              <a:pathLst>
                <a:path w="1118298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9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083988" y="0"/>
                  </a:lnTo>
                  <a:lnTo>
                    <a:pt x="11122298" y="7715"/>
                  </a:lnTo>
                  <a:lnTo>
                    <a:pt x="11153584" y="28765"/>
                  </a:lnTo>
                  <a:lnTo>
                    <a:pt x="11174678" y="60007"/>
                  </a:lnTo>
                  <a:lnTo>
                    <a:pt x="11182413" y="98298"/>
                  </a:lnTo>
                  <a:lnTo>
                    <a:pt x="11182413" y="492125"/>
                  </a:lnTo>
                  <a:lnTo>
                    <a:pt x="11174678" y="530435"/>
                  </a:lnTo>
                  <a:lnTo>
                    <a:pt x="11153584" y="561721"/>
                  </a:lnTo>
                  <a:lnTo>
                    <a:pt x="11122298" y="582814"/>
                  </a:lnTo>
                  <a:lnTo>
                    <a:pt x="1108398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614680" y="1516062"/>
            <a:ext cx="848931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Creation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8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that</a:t>
            </a:r>
            <a:r>
              <a:rPr dirty="0" sz="18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provides</a:t>
            </a:r>
            <a:r>
              <a:rPr dirty="0" sz="18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support</a:t>
            </a:r>
            <a:r>
              <a:rPr dirty="0" sz="18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entities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listed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by</a:t>
            </a:r>
            <a:r>
              <a:rPr dirty="0" sz="18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800" spc="-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Anti-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Fraud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655826" y="2617851"/>
            <a:ext cx="3346450" cy="2032000"/>
            <a:chOff x="1655826" y="2617851"/>
            <a:chExt cx="3346450" cy="2032000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62176" y="2624201"/>
              <a:ext cx="3333750" cy="201930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62176" y="2624201"/>
              <a:ext cx="3333750" cy="2019300"/>
            </a:xfrm>
            <a:custGeom>
              <a:avLst/>
              <a:gdLst/>
              <a:ahLst/>
              <a:cxnLst/>
              <a:rect l="l" t="t" r="r" b="b"/>
              <a:pathLst>
                <a:path w="3333750" h="2019300">
                  <a:moveTo>
                    <a:pt x="0" y="204343"/>
                  </a:moveTo>
                  <a:lnTo>
                    <a:pt x="5394" y="157474"/>
                  </a:lnTo>
                  <a:lnTo>
                    <a:pt x="20761" y="114457"/>
                  </a:lnTo>
                  <a:lnTo>
                    <a:pt x="44876" y="76516"/>
                  </a:lnTo>
                  <a:lnTo>
                    <a:pt x="76516" y="44876"/>
                  </a:lnTo>
                  <a:lnTo>
                    <a:pt x="114457" y="20761"/>
                  </a:lnTo>
                  <a:lnTo>
                    <a:pt x="157474" y="5394"/>
                  </a:lnTo>
                  <a:lnTo>
                    <a:pt x="204343" y="0"/>
                  </a:lnTo>
                  <a:lnTo>
                    <a:pt x="3129279" y="0"/>
                  </a:lnTo>
                  <a:lnTo>
                    <a:pt x="3176155" y="5394"/>
                  </a:lnTo>
                  <a:lnTo>
                    <a:pt x="3219190" y="20761"/>
                  </a:lnTo>
                  <a:lnTo>
                    <a:pt x="3257156" y="44876"/>
                  </a:lnTo>
                  <a:lnTo>
                    <a:pt x="3288823" y="76516"/>
                  </a:lnTo>
                  <a:lnTo>
                    <a:pt x="3312963" y="114457"/>
                  </a:lnTo>
                  <a:lnTo>
                    <a:pt x="3328348" y="157474"/>
                  </a:lnTo>
                  <a:lnTo>
                    <a:pt x="3333750" y="204343"/>
                  </a:lnTo>
                  <a:lnTo>
                    <a:pt x="3333750" y="1814830"/>
                  </a:lnTo>
                  <a:lnTo>
                    <a:pt x="3328348" y="1861705"/>
                  </a:lnTo>
                  <a:lnTo>
                    <a:pt x="3312963" y="1904740"/>
                  </a:lnTo>
                  <a:lnTo>
                    <a:pt x="3288823" y="1942706"/>
                  </a:lnTo>
                  <a:lnTo>
                    <a:pt x="3257156" y="1974373"/>
                  </a:lnTo>
                  <a:lnTo>
                    <a:pt x="3219190" y="1998513"/>
                  </a:lnTo>
                  <a:lnTo>
                    <a:pt x="3176155" y="2013898"/>
                  </a:lnTo>
                  <a:lnTo>
                    <a:pt x="3129279" y="2019300"/>
                  </a:lnTo>
                  <a:lnTo>
                    <a:pt x="204343" y="2019300"/>
                  </a:lnTo>
                  <a:lnTo>
                    <a:pt x="157474" y="2013898"/>
                  </a:lnTo>
                  <a:lnTo>
                    <a:pt x="114457" y="1998513"/>
                  </a:lnTo>
                  <a:lnTo>
                    <a:pt x="76516" y="1974373"/>
                  </a:lnTo>
                  <a:lnTo>
                    <a:pt x="44876" y="1942706"/>
                  </a:lnTo>
                  <a:lnTo>
                    <a:pt x="20761" y="1904740"/>
                  </a:lnTo>
                  <a:lnTo>
                    <a:pt x="5394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811654" y="3215703"/>
            <a:ext cx="2922270" cy="100012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700" marR="5080">
              <a:lnSpc>
                <a:spcPct val="103600"/>
              </a:lnSpc>
              <a:spcBef>
                <a:spcPts val="6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Support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chat,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providing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answers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frequently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asked</a:t>
            </a:r>
            <a:r>
              <a:rPr dirty="0" sz="155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questions,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searching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answers</a:t>
            </a:r>
            <a:r>
              <a:rPr dirty="0" sz="1550" spc="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in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instructions,</a:t>
            </a:r>
            <a:r>
              <a:rPr dirty="0" sz="1550" spc="2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FAQ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560575" y="2370201"/>
            <a:ext cx="1651000" cy="508000"/>
            <a:chOff x="1560575" y="2370201"/>
            <a:chExt cx="1651000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66925" y="2376551"/>
              <a:ext cx="1638300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566925" y="2376551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662176" y="2466403"/>
            <a:ext cx="9747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1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389626" y="2341626"/>
            <a:ext cx="3679825" cy="2308225"/>
            <a:chOff x="5389626" y="2341626"/>
            <a:chExt cx="3679825" cy="2308225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491226" y="2700401"/>
              <a:ext cx="3571875" cy="1943100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491226" y="2700401"/>
              <a:ext cx="3571875" cy="1943100"/>
            </a:xfrm>
            <a:custGeom>
              <a:avLst/>
              <a:gdLst/>
              <a:ahLst/>
              <a:cxnLst/>
              <a:rect l="l" t="t" r="r" b="b"/>
              <a:pathLst>
                <a:path w="3571875" h="1943100">
                  <a:moveTo>
                    <a:pt x="0" y="196596"/>
                  </a:moveTo>
                  <a:lnTo>
                    <a:pt x="5191" y="151515"/>
                  </a:lnTo>
                  <a:lnTo>
                    <a:pt x="19980" y="110134"/>
                  </a:lnTo>
                  <a:lnTo>
                    <a:pt x="43187" y="73631"/>
                  </a:lnTo>
                  <a:lnTo>
                    <a:pt x="73631" y="43187"/>
                  </a:lnTo>
                  <a:lnTo>
                    <a:pt x="110134" y="19980"/>
                  </a:lnTo>
                  <a:lnTo>
                    <a:pt x="151515" y="5191"/>
                  </a:lnTo>
                  <a:lnTo>
                    <a:pt x="196596" y="0"/>
                  </a:lnTo>
                  <a:lnTo>
                    <a:pt x="3375152" y="0"/>
                  </a:lnTo>
                  <a:lnTo>
                    <a:pt x="3420239" y="5191"/>
                  </a:lnTo>
                  <a:lnTo>
                    <a:pt x="3461638" y="19980"/>
                  </a:lnTo>
                  <a:lnTo>
                    <a:pt x="3498166" y="43187"/>
                  </a:lnTo>
                  <a:lnTo>
                    <a:pt x="3528637" y="73631"/>
                  </a:lnTo>
                  <a:lnTo>
                    <a:pt x="3551868" y="110134"/>
                  </a:lnTo>
                  <a:lnTo>
                    <a:pt x="3566676" y="151515"/>
                  </a:lnTo>
                  <a:lnTo>
                    <a:pt x="3571875" y="196596"/>
                  </a:lnTo>
                  <a:lnTo>
                    <a:pt x="3571875" y="1746377"/>
                  </a:lnTo>
                  <a:lnTo>
                    <a:pt x="3566676" y="1791464"/>
                  </a:lnTo>
                  <a:lnTo>
                    <a:pt x="3551868" y="1832863"/>
                  </a:lnTo>
                  <a:lnTo>
                    <a:pt x="3528637" y="1869391"/>
                  </a:lnTo>
                  <a:lnTo>
                    <a:pt x="3498166" y="1899862"/>
                  </a:lnTo>
                  <a:lnTo>
                    <a:pt x="3461638" y="1923093"/>
                  </a:lnTo>
                  <a:lnTo>
                    <a:pt x="3420239" y="1937901"/>
                  </a:lnTo>
                  <a:lnTo>
                    <a:pt x="3375152" y="1943100"/>
                  </a:lnTo>
                  <a:lnTo>
                    <a:pt x="196596" y="1943100"/>
                  </a:lnTo>
                  <a:lnTo>
                    <a:pt x="151515" y="1937901"/>
                  </a:lnTo>
                  <a:lnTo>
                    <a:pt x="110134" y="1923093"/>
                  </a:lnTo>
                  <a:lnTo>
                    <a:pt x="73631" y="1899862"/>
                  </a:lnTo>
                  <a:lnTo>
                    <a:pt x="43187" y="1869391"/>
                  </a:lnTo>
                  <a:lnTo>
                    <a:pt x="19980" y="1832863"/>
                  </a:lnTo>
                  <a:lnTo>
                    <a:pt x="5191" y="1791464"/>
                  </a:lnTo>
                  <a:lnTo>
                    <a:pt x="0" y="1746377"/>
                  </a:lnTo>
                  <a:lnTo>
                    <a:pt x="0" y="196596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395976" y="2347976"/>
              <a:ext cx="1647825" cy="495300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5395976" y="2347976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275" y="0"/>
                  </a:lnTo>
                  <a:lnTo>
                    <a:pt x="1597354" y="6486"/>
                  </a:lnTo>
                  <a:lnTo>
                    <a:pt x="1623599" y="24177"/>
                  </a:lnTo>
                  <a:lnTo>
                    <a:pt x="1641320" y="50417"/>
                  </a:lnTo>
                  <a:lnTo>
                    <a:pt x="1647825" y="82550"/>
                  </a:lnTo>
                  <a:lnTo>
                    <a:pt x="1647825" y="412750"/>
                  </a:lnTo>
                  <a:lnTo>
                    <a:pt x="1641320" y="444829"/>
                  </a:lnTo>
                  <a:lnTo>
                    <a:pt x="1623599" y="471074"/>
                  </a:lnTo>
                  <a:lnTo>
                    <a:pt x="1597354" y="488795"/>
                  </a:lnTo>
                  <a:lnTo>
                    <a:pt x="1565275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5500370" y="2438082"/>
            <a:ext cx="9747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STAGE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2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806694" y="3358578"/>
            <a:ext cx="2949575" cy="76200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algn="ctr" marL="12065" marR="5080" indent="-3175">
              <a:lnSpc>
                <a:spcPct val="105000"/>
              </a:lnSpc>
              <a:spcBef>
                <a:spcPts val="3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Integration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agent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Antifraud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Central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Information</a:t>
            </a:r>
            <a:r>
              <a:rPr dirty="0" sz="1550" spc="2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Center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3135" y="1546098"/>
              <a:ext cx="10274439" cy="50547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2192000" cy="1238250"/>
            </a:xfrm>
            <a:custGeom>
              <a:avLst/>
              <a:gdLst/>
              <a:ahLst/>
              <a:cxnLst/>
              <a:rect l="l" t="t" r="r" b="b"/>
              <a:pathLst>
                <a:path w="12192000" h="1238250">
                  <a:moveTo>
                    <a:pt x="12192000" y="0"/>
                  </a:moveTo>
                  <a:lnTo>
                    <a:pt x="0" y="0"/>
                  </a:lnTo>
                  <a:lnTo>
                    <a:pt x="0" y="1238250"/>
                  </a:lnTo>
                  <a:lnTo>
                    <a:pt x="12192000" y="123825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162C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11830050" y="190500"/>
            <a:ext cx="361950" cy="2381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3180" rIns="0" bIns="0" rtlCol="0" vert="horz">
            <a:spAutoFit/>
          </a:bodyPr>
          <a:lstStyle/>
          <a:p>
            <a:pPr marL="203200">
              <a:lnSpc>
                <a:spcPct val="100000"/>
              </a:lnSpc>
              <a:spcBef>
                <a:spcPts val="34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2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228600"/>
            <a:ext cx="12134215" cy="6600190"/>
            <a:chOff x="0" y="228600"/>
            <a:chExt cx="12134215" cy="6600190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7175"/>
              <a:ext cx="1228724" cy="35242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2549" y="285750"/>
              <a:ext cx="409575" cy="35242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85899" y="228600"/>
              <a:ext cx="142875" cy="3238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5474" y="390525"/>
              <a:ext cx="2495550" cy="11430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1912" y="3671951"/>
              <a:ext cx="12068810" cy="3152775"/>
            </a:xfrm>
            <a:custGeom>
              <a:avLst/>
              <a:gdLst/>
              <a:ahLst/>
              <a:cxnLst/>
              <a:rect l="l" t="t" r="r" b="b"/>
              <a:pathLst>
                <a:path w="12068810" h="3152775">
                  <a:moveTo>
                    <a:pt x="11965114" y="0"/>
                  </a:moveTo>
                  <a:lnTo>
                    <a:pt x="103035" y="0"/>
                  </a:lnTo>
                  <a:lnTo>
                    <a:pt x="62929" y="8092"/>
                  </a:lnTo>
                  <a:lnTo>
                    <a:pt x="30178" y="30162"/>
                  </a:lnTo>
                  <a:lnTo>
                    <a:pt x="8097" y="62900"/>
                  </a:lnTo>
                  <a:lnTo>
                    <a:pt x="0" y="102997"/>
                  </a:lnTo>
                  <a:lnTo>
                    <a:pt x="0" y="3049676"/>
                  </a:lnTo>
                  <a:lnTo>
                    <a:pt x="8097" y="3089782"/>
                  </a:lnTo>
                  <a:lnTo>
                    <a:pt x="30178" y="3122533"/>
                  </a:lnTo>
                  <a:lnTo>
                    <a:pt x="62929" y="3144614"/>
                  </a:lnTo>
                  <a:lnTo>
                    <a:pt x="103035" y="3152711"/>
                  </a:lnTo>
                  <a:lnTo>
                    <a:pt x="11965114" y="3152711"/>
                  </a:lnTo>
                  <a:lnTo>
                    <a:pt x="12005230" y="3144614"/>
                  </a:lnTo>
                  <a:lnTo>
                    <a:pt x="12038012" y="3122533"/>
                  </a:lnTo>
                  <a:lnTo>
                    <a:pt x="12060126" y="3089782"/>
                  </a:lnTo>
                  <a:lnTo>
                    <a:pt x="12068238" y="3049676"/>
                  </a:lnTo>
                  <a:lnTo>
                    <a:pt x="12068238" y="102997"/>
                  </a:lnTo>
                  <a:lnTo>
                    <a:pt x="12060126" y="62900"/>
                  </a:lnTo>
                  <a:lnTo>
                    <a:pt x="12038012" y="30162"/>
                  </a:lnTo>
                  <a:lnTo>
                    <a:pt x="12005230" y="8092"/>
                  </a:lnTo>
                  <a:lnTo>
                    <a:pt x="11965114" y="0"/>
                  </a:lnTo>
                  <a:close/>
                </a:path>
              </a:pathLst>
            </a:custGeom>
            <a:solidFill>
              <a:srgbClr val="177D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1912" y="3671951"/>
              <a:ext cx="12068810" cy="3152775"/>
            </a:xfrm>
            <a:custGeom>
              <a:avLst/>
              <a:gdLst/>
              <a:ahLst/>
              <a:cxnLst/>
              <a:rect l="l" t="t" r="r" b="b"/>
              <a:pathLst>
                <a:path w="12068810" h="3152775">
                  <a:moveTo>
                    <a:pt x="0" y="102997"/>
                  </a:moveTo>
                  <a:lnTo>
                    <a:pt x="8097" y="62900"/>
                  </a:lnTo>
                  <a:lnTo>
                    <a:pt x="30178" y="30162"/>
                  </a:lnTo>
                  <a:lnTo>
                    <a:pt x="62929" y="8092"/>
                  </a:lnTo>
                  <a:lnTo>
                    <a:pt x="103035" y="0"/>
                  </a:lnTo>
                  <a:lnTo>
                    <a:pt x="11965114" y="0"/>
                  </a:lnTo>
                  <a:lnTo>
                    <a:pt x="12005230" y="8092"/>
                  </a:lnTo>
                  <a:lnTo>
                    <a:pt x="12038012" y="30162"/>
                  </a:lnTo>
                  <a:lnTo>
                    <a:pt x="12060126" y="62900"/>
                  </a:lnTo>
                  <a:lnTo>
                    <a:pt x="12068238" y="102997"/>
                  </a:lnTo>
                  <a:lnTo>
                    <a:pt x="12068238" y="3049676"/>
                  </a:lnTo>
                  <a:lnTo>
                    <a:pt x="12060126" y="3089782"/>
                  </a:lnTo>
                  <a:lnTo>
                    <a:pt x="12038012" y="3122533"/>
                  </a:lnTo>
                  <a:lnTo>
                    <a:pt x="12005230" y="3144614"/>
                  </a:lnTo>
                  <a:lnTo>
                    <a:pt x="11965114" y="3152711"/>
                  </a:lnTo>
                  <a:lnTo>
                    <a:pt x="103035" y="3152711"/>
                  </a:lnTo>
                  <a:lnTo>
                    <a:pt x="62929" y="3144614"/>
                  </a:lnTo>
                  <a:lnTo>
                    <a:pt x="30178" y="3122533"/>
                  </a:lnTo>
                  <a:lnTo>
                    <a:pt x="8097" y="3089782"/>
                  </a:lnTo>
                  <a:lnTo>
                    <a:pt x="0" y="3049676"/>
                  </a:lnTo>
                  <a:lnTo>
                    <a:pt x="0" y="102997"/>
                  </a:lnTo>
                  <a:close/>
                </a:path>
              </a:pathLst>
            </a:custGeom>
            <a:ln w="7620">
              <a:solidFill>
                <a:srgbClr val="41706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8437" y="1560575"/>
              <a:ext cx="2146363" cy="285102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33072" y="1570100"/>
              <a:ext cx="2146255" cy="28605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84547" y="1560575"/>
              <a:ext cx="2146255" cy="2860548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03897" y="1560575"/>
              <a:ext cx="2146255" cy="2860548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32772" y="1560575"/>
              <a:ext cx="2146255" cy="2860548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678497" y="2637409"/>
            <a:ext cx="1186180" cy="46228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11125" marR="5080" indent="-99060">
              <a:lnSpc>
                <a:spcPct val="102899"/>
              </a:lnSpc>
              <a:spcBef>
                <a:spcPts val="7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Analytics</a:t>
            </a:r>
            <a:r>
              <a:rPr dirty="0" sz="14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forecasting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67982" y="3466147"/>
            <a:ext cx="1793875" cy="39052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667385" marR="5080" indent="-654685">
              <a:lnSpc>
                <a:spcPts val="1430"/>
              </a:lnSpc>
              <a:spcBef>
                <a:spcPts val="155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Financial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stability,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forecast rounds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286365" y="2652331"/>
            <a:ext cx="1402715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73685" marR="5080" indent="-261620">
              <a:lnSpc>
                <a:spcPct val="102899"/>
              </a:lnSpc>
              <a:spcBef>
                <a:spcPts val="7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Supervision</a:t>
            </a:r>
            <a:r>
              <a:rPr dirty="0" sz="14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regulation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047985" y="3373691"/>
            <a:ext cx="1918335" cy="39052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 indent="264795">
              <a:lnSpc>
                <a:spcPts val="1430"/>
              </a:lnSpc>
              <a:spcBef>
                <a:spcPts val="155"/>
              </a:spcBef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RegTech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/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SupTech,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automatic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reporting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analysis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814954" y="2642298"/>
            <a:ext cx="1878330" cy="4622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596900" marR="5080" indent="-584835">
              <a:lnSpc>
                <a:spcPct val="102800"/>
              </a:lnSpc>
              <a:spcBef>
                <a:spcPts val="80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Financial</a:t>
            </a:r>
            <a:r>
              <a:rPr dirty="0" sz="14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stability</a:t>
            </a:r>
            <a:r>
              <a:rPr dirty="0" sz="1400" spc="-9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094735" y="3458527"/>
            <a:ext cx="134175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AML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/ fraud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/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Cyber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241925" y="2642298"/>
            <a:ext cx="187769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Operational</a:t>
            </a:r>
            <a:r>
              <a:rPr dirty="0" sz="14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efficiency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321300" y="3436302"/>
            <a:ext cx="1713864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 indent="331470">
              <a:lnSpc>
                <a:spcPts val="1430"/>
              </a:lnSpc>
              <a:spcBef>
                <a:spcPts val="155"/>
              </a:spcBef>
            </a:pP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NLP,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document management,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assistants,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939535" y="3798887"/>
            <a:ext cx="4819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search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643114" y="2642298"/>
            <a:ext cx="1878330" cy="4622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546100" marR="5080" indent="-534035">
              <a:lnSpc>
                <a:spcPct val="102800"/>
              </a:lnSpc>
              <a:spcBef>
                <a:spcPts val="80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Customer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and</a:t>
            </a:r>
            <a:r>
              <a:rPr dirty="0" sz="1400" spc="-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service solutions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985379" y="3436302"/>
            <a:ext cx="1193165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08915" marR="5080" indent="-196215">
              <a:lnSpc>
                <a:spcPts val="1430"/>
              </a:lnSpc>
              <a:spcBef>
                <a:spcPts val="155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Bots,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services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for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participants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62902" y="1820926"/>
            <a:ext cx="11591290" cy="4626610"/>
            <a:chOff x="362902" y="1820926"/>
            <a:chExt cx="11591290" cy="4626610"/>
          </a:xfrm>
        </p:grpSpPr>
        <p:pic>
          <p:nvPicPr>
            <p:cNvPr id="31" name="object 3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53124" y="1914525"/>
              <a:ext cx="466725" cy="476250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324849" y="1933575"/>
              <a:ext cx="495300" cy="4953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05200" y="1914525"/>
              <a:ext cx="495300" cy="495300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753724" y="1943100"/>
              <a:ext cx="457200" cy="466725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09650" y="1895475"/>
              <a:ext cx="542925" cy="533400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2528950" y="1824101"/>
              <a:ext cx="7267575" cy="2402840"/>
            </a:xfrm>
            <a:custGeom>
              <a:avLst/>
              <a:gdLst/>
              <a:ahLst/>
              <a:cxnLst/>
              <a:rect l="l" t="t" r="r" b="b"/>
              <a:pathLst>
                <a:path w="7267575" h="2402840">
                  <a:moveTo>
                    <a:pt x="7267575" y="9525"/>
                  </a:moveTo>
                  <a:lnTo>
                    <a:pt x="7267575" y="2402332"/>
                  </a:lnTo>
                </a:path>
                <a:path w="7267575" h="2402840">
                  <a:moveTo>
                    <a:pt x="0" y="9525"/>
                  </a:moveTo>
                  <a:lnTo>
                    <a:pt x="0" y="2402332"/>
                  </a:lnTo>
                </a:path>
                <a:path w="7267575" h="2402840">
                  <a:moveTo>
                    <a:pt x="2419350" y="0"/>
                  </a:moveTo>
                  <a:lnTo>
                    <a:pt x="2419350" y="2392807"/>
                  </a:lnTo>
                </a:path>
                <a:path w="7267575" h="2402840">
                  <a:moveTo>
                    <a:pt x="4876800" y="0"/>
                  </a:moveTo>
                  <a:lnTo>
                    <a:pt x="4876800" y="2392807"/>
                  </a:lnTo>
                </a:path>
              </a:pathLst>
            </a:custGeom>
            <a:ln w="6350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366712" y="4929251"/>
              <a:ext cx="4191635" cy="1514475"/>
            </a:xfrm>
            <a:custGeom>
              <a:avLst/>
              <a:gdLst/>
              <a:ahLst/>
              <a:cxnLst/>
              <a:rect l="l" t="t" r="r" b="b"/>
              <a:pathLst>
                <a:path w="4191635" h="1514475">
                  <a:moveTo>
                    <a:pt x="4126928" y="0"/>
                  </a:moveTo>
                  <a:lnTo>
                    <a:pt x="64020" y="0"/>
                  </a:lnTo>
                  <a:lnTo>
                    <a:pt x="39101" y="5018"/>
                  </a:lnTo>
                  <a:lnTo>
                    <a:pt x="18751" y="18716"/>
                  </a:lnTo>
                  <a:lnTo>
                    <a:pt x="5031" y="39058"/>
                  </a:lnTo>
                  <a:lnTo>
                    <a:pt x="0" y="64007"/>
                  </a:lnTo>
                  <a:lnTo>
                    <a:pt x="0" y="1450390"/>
                  </a:lnTo>
                  <a:lnTo>
                    <a:pt x="5031" y="1475310"/>
                  </a:lnTo>
                  <a:lnTo>
                    <a:pt x="18751" y="1495659"/>
                  </a:lnTo>
                  <a:lnTo>
                    <a:pt x="39101" y="1509380"/>
                  </a:lnTo>
                  <a:lnTo>
                    <a:pt x="64020" y="1514411"/>
                  </a:lnTo>
                  <a:lnTo>
                    <a:pt x="4126928" y="1514411"/>
                  </a:lnTo>
                  <a:lnTo>
                    <a:pt x="4151897" y="1509380"/>
                  </a:lnTo>
                  <a:lnTo>
                    <a:pt x="4172283" y="1495659"/>
                  </a:lnTo>
                  <a:lnTo>
                    <a:pt x="4186025" y="1475310"/>
                  </a:lnTo>
                  <a:lnTo>
                    <a:pt x="4191063" y="1450390"/>
                  </a:lnTo>
                  <a:lnTo>
                    <a:pt x="4191063" y="64007"/>
                  </a:lnTo>
                  <a:lnTo>
                    <a:pt x="4186025" y="39058"/>
                  </a:lnTo>
                  <a:lnTo>
                    <a:pt x="4172283" y="18716"/>
                  </a:lnTo>
                  <a:lnTo>
                    <a:pt x="4151897" y="5018"/>
                  </a:lnTo>
                  <a:lnTo>
                    <a:pt x="4126928" y="0"/>
                  </a:lnTo>
                  <a:close/>
                </a:path>
              </a:pathLst>
            </a:custGeom>
            <a:solidFill>
              <a:srgbClr val="2857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66712" y="4929251"/>
              <a:ext cx="4191635" cy="1514475"/>
            </a:xfrm>
            <a:custGeom>
              <a:avLst/>
              <a:gdLst/>
              <a:ahLst/>
              <a:cxnLst/>
              <a:rect l="l" t="t" r="r" b="b"/>
              <a:pathLst>
                <a:path w="4191635" h="1514475">
                  <a:moveTo>
                    <a:pt x="0" y="64007"/>
                  </a:moveTo>
                  <a:lnTo>
                    <a:pt x="5031" y="39058"/>
                  </a:lnTo>
                  <a:lnTo>
                    <a:pt x="18751" y="18716"/>
                  </a:lnTo>
                  <a:lnTo>
                    <a:pt x="39101" y="5018"/>
                  </a:lnTo>
                  <a:lnTo>
                    <a:pt x="64020" y="0"/>
                  </a:lnTo>
                  <a:lnTo>
                    <a:pt x="4126928" y="0"/>
                  </a:lnTo>
                  <a:lnTo>
                    <a:pt x="4151897" y="5018"/>
                  </a:lnTo>
                  <a:lnTo>
                    <a:pt x="4172283" y="18716"/>
                  </a:lnTo>
                  <a:lnTo>
                    <a:pt x="4186025" y="39058"/>
                  </a:lnTo>
                  <a:lnTo>
                    <a:pt x="4191063" y="64007"/>
                  </a:lnTo>
                  <a:lnTo>
                    <a:pt x="4191063" y="1450390"/>
                  </a:lnTo>
                  <a:lnTo>
                    <a:pt x="4186025" y="1475310"/>
                  </a:lnTo>
                  <a:lnTo>
                    <a:pt x="4172283" y="1495659"/>
                  </a:lnTo>
                  <a:lnTo>
                    <a:pt x="4151897" y="1509380"/>
                  </a:lnTo>
                  <a:lnTo>
                    <a:pt x="4126928" y="1514411"/>
                  </a:lnTo>
                  <a:lnTo>
                    <a:pt x="64020" y="1514411"/>
                  </a:lnTo>
                  <a:lnTo>
                    <a:pt x="39101" y="1509380"/>
                  </a:lnTo>
                  <a:lnTo>
                    <a:pt x="18751" y="1495659"/>
                  </a:lnTo>
                  <a:lnTo>
                    <a:pt x="5031" y="1475310"/>
                  </a:lnTo>
                  <a:lnTo>
                    <a:pt x="0" y="1450390"/>
                  </a:lnTo>
                  <a:lnTo>
                    <a:pt x="0" y="64007"/>
                  </a:lnTo>
                  <a:close/>
                </a:path>
              </a:pathLst>
            </a:custGeom>
            <a:ln w="7620">
              <a:solidFill>
                <a:srgbClr val="608E8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700650" y="4929251"/>
              <a:ext cx="4333875" cy="1514475"/>
            </a:xfrm>
            <a:custGeom>
              <a:avLst/>
              <a:gdLst/>
              <a:ahLst/>
              <a:cxnLst/>
              <a:rect l="l" t="t" r="r" b="b"/>
              <a:pathLst>
                <a:path w="4333875" h="1514475">
                  <a:moveTo>
                    <a:pt x="4269740" y="0"/>
                  </a:moveTo>
                  <a:lnTo>
                    <a:pt x="64008" y="0"/>
                  </a:lnTo>
                  <a:lnTo>
                    <a:pt x="39058" y="5018"/>
                  </a:lnTo>
                  <a:lnTo>
                    <a:pt x="18716" y="18716"/>
                  </a:lnTo>
                  <a:lnTo>
                    <a:pt x="5018" y="39058"/>
                  </a:lnTo>
                  <a:lnTo>
                    <a:pt x="0" y="64007"/>
                  </a:lnTo>
                  <a:lnTo>
                    <a:pt x="0" y="1450390"/>
                  </a:lnTo>
                  <a:lnTo>
                    <a:pt x="5018" y="1475310"/>
                  </a:lnTo>
                  <a:lnTo>
                    <a:pt x="18716" y="1495659"/>
                  </a:lnTo>
                  <a:lnTo>
                    <a:pt x="39058" y="1509380"/>
                  </a:lnTo>
                  <a:lnTo>
                    <a:pt x="64008" y="1514411"/>
                  </a:lnTo>
                  <a:lnTo>
                    <a:pt x="4269740" y="1514411"/>
                  </a:lnTo>
                  <a:lnTo>
                    <a:pt x="4294709" y="1509380"/>
                  </a:lnTo>
                  <a:lnTo>
                    <a:pt x="4315094" y="1495659"/>
                  </a:lnTo>
                  <a:lnTo>
                    <a:pt x="4328836" y="1475310"/>
                  </a:lnTo>
                  <a:lnTo>
                    <a:pt x="4333875" y="1450390"/>
                  </a:lnTo>
                  <a:lnTo>
                    <a:pt x="4333875" y="64007"/>
                  </a:lnTo>
                  <a:lnTo>
                    <a:pt x="4328836" y="39058"/>
                  </a:lnTo>
                  <a:lnTo>
                    <a:pt x="4315094" y="18716"/>
                  </a:lnTo>
                  <a:lnTo>
                    <a:pt x="4294709" y="5018"/>
                  </a:lnTo>
                  <a:lnTo>
                    <a:pt x="4269740" y="0"/>
                  </a:lnTo>
                  <a:close/>
                </a:path>
              </a:pathLst>
            </a:custGeom>
            <a:solidFill>
              <a:srgbClr val="2857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700650" y="4929251"/>
              <a:ext cx="4333875" cy="1514475"/>
            </a:xfrm>
            <a:custGeom>
              <a:avLst/>
              <a:gdLst/>
              <a:ahLst/>
              <a:cxnLst/>
              <a:rect l="l" t="t" r="r" b="b"/>
              <a:pathLst>
                <a:path w="4333875" h="1514475">
                  <a:moveTo>
                    <a:pt x="0" y="64007"/>
                  </a:moveTo>
                  <a:lnTo>
                    <a:pt x="5018" y="39058"/>
                  </a:lnTo>
                  <a:lnTo>
                    <a:pt x="18716" y="18716"/>
                  </a:lnTo>
                  <a:lnTo>
                    <a:pt x="39058" y="5018"/>
                  </a:lnTo>
                  <a:lnTo>
                    <a:pt x="64008" y="0"/>
                  </a:lnTo>
                  <a:lnTo>
                    <a:pt x="4269740" y="0"/>
                  </a:lnTo>
                  <a:lnTo>
                    <a:pt x="4294709" y="5018"/>
                  </a:lnTo>
                  <a:lnTo>
                    <a:pt x="4315094" y="18716"/>
                  </a:lnTo>
                  <a:lnTo>
                    <a:pt x="4328836" y="39058"/>
                  </a:lnTo>
                  <a:lnTo>
                    <a:pt x="4333875" y="64007"/>
                  </a:lnTo>
                  <a:lnTo>
                    <a:pt x="4333875" y="1450390"/>
                  </a:lnTo>
                  <a:lnTo>
                    <a:pt x="4328836" y="1475310"/>
                  </a:lnTo>
                  <a:lnTo>
                    <a:pt x="4315094" y="1495659"/>
                  </a:lnTo>
                  <a:lnTo>
                    <a:pt x="4294709" y="1509380"/>
                  </a:lnTo>
                  <a:lnTo>
                    <a:pt x="4269740" y="1514411"/>
                  </a:lnTo>
                  <a:lnTo>
                    <a:pt x="64008" y="1514411"/>
                  </a:lnTo>
                  <a:lnTo>
                    <a:pt x="39058" y="1509380"/>
                  </a:lnTo>
                  <a:lnTo>
                    <a:pt x="18716" y="1495659"/>
                  </a:lnTo>
                  <a:lnTo>
                    <a:pt x="5018" y="1475310"/>
                  </a:lnTo>
                  <a:lnTo>
                    <a:pt x="0" y="1450390"/>
                  </a:lnTo>
                  <a:lnTo>
                    <a:pt x="0" y="64007"/>
                  </a:lnTo>
                  <a:close/>
                </a:path>
              </a:pathLst>
            </a:custGeom>
            <a:ln w="7620">
              <a:solidFill>
                <a:srgbClr val="608E8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9143999" y="4924425"/>
              <a:ext cx="2809875" cy="1514475"/>
            </a:xfrm>
            <a:custGeom>
              <a:avLst/>
              <a:gdLst/>
              <a:ahLst/>
              <a:cxnLst/>
              <a:rect l="l" t="t" r="r" b="b"/>
              <a:pathLst>
                <a:path w="2809875" h="1514475">
                  <a:moveTo>
                    <a:pt x="2724404" y="0"/>
                  </a:moveTo>
                  <a:lnTo>
                    <a:pt x="85471" y="0"/>
                  </a:lnTo>
                  <a:lnTo>
                    <a:pt x="52185" y="6711"/>
                  </a:lnTo>
                  <a:lnTo>
                    <a:pt x="25019" y="25018"/>
                  </a:lnTo>
                  <a:lnTo>
                    <a:pt x="6711" y="52185"/>
                  </a:lnTo>
                  <a:lnTo>
                    <a:pt x="0" y="85470"/>
                  </a:lnTo>
                  <a:lnTo>
                    <a:pt x="0" y="1429054"/>
                  </a:lnTo>
                  <a:lnTo>
                    <a:pt x="6711" y="1462305"/>
                  </a:lnTo>
                  <a:lnTo>
                    <a:pt x="25019" y="1489457"/>
                  </a:lnTo>
                  <a:lnTo>
                    <a:pt x="52185" y="1507762"/>
                  </a:lnTo>
                  <a:lnTo>
                    <a:pt x="85471" y="1514475"/>
                  </a:lnTo>
                  <a:lnTo>
                    <a:pt x="2724404" y="1514475"/>
                  </a:lnTo>
                  <a:lnTo>
                    <a:pt x="2757689" y="1507762"/>
                  </a:lnTo>
                  <a:lnTo>
                    <a:pt x="2784855" y="1489457"/>
                  </a:lnTo>
                  <a:lnTo>
                    <a:pt x="2803163" y="1462305"/>
                  </a:lnTo>
                  <a:lnTo>
                    <a:pt x="2809875" y="1429054"/>
                  </a:lnTo>
                  <a:lnTo>
                    <a:pt x="2809875" y="85470"/>
                  </a:lnTo>
                  <a:lnTo>
                    <a:pt x="2803163" y="52185"/>
                  </a:lnTo>
                  <a:lnTo>
                    <a:pt x="2784855" y="25018"/>
                  </a:lnTo>
                  <a:lnTo>
                    <a:pt x="2757689" y="6711"/>
                  </a:lnTo>
                  <a:lnTo>
                    <a:pt x="2724404" y="0"/>
                  </a:lnTo>
                  <a:close/>
                </a:path>
              </a:pathLst>
            </a:custGeom>
            <a:solidFill>
              <a:srgbClr val="01224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241935">
              <a:lnSpc>
                <a:spcPct val="100000"/>
              </a:lnSpc>
              <a:spcBef>
                <a:spcPts val="130"/>
              </a:spcBef>
            </a:pPr>
            <a:r>
              <a:rPr dirty="0" spc="65"/>
              <a:t>AI</a:t>
            </a:r>
            <a:r>
              <a:rPr dirty="0" spc="235"/>
              <a:t> </a:t>
            </a:r>
            <a:r>
              <a:rPr dirty="0"/>
              <a:t>-</a:t>
            </a:r>
            <a:r>
              <a:rPr dirty="0" spc="235"/>
              <a:t> </a:t>
            </a:r>
            <a:r>
              <a:rPr dirty="0" spc="65"/>
              <a:t>is</a:t>
            </a:r>
            <a:r>
              <a:rPr dirty="0" spc="200"/>
              <a:t> </a:t>
            </a:r>
            <a:r>
              <a:rPr dirty="0" spc="95"/>
              <a:t>the</a:t>
            </a:r>
            <a:r>
              <a:rPr dirty="0" spc="200"/>
              <a:t> </a:t>
            </a:r>
            <a:r>
              <a:rPr dirty="0" spc="95"/>
              <a:t>basic</a:t>
            </a:r>
            <a:r>
              <a:rPr dirty="0" spc="280"/>
              <a:t> </a:t>
            </a:r>
            <a:r>
              <a:rPr dirty="0" spc="100"/>
              <a:t>technology</a:t>
            </a:r>
            <a:r>
              <a:rPr dirty="0" spc="200"/>
              <a:t> </a:t>
            </a:r>
            <a:r>
              <a:rPr dirty="0" spc="90"/>
              <a:t>that</a:t>
            </a:r>
            <a:r>
              <a:rPr dirty="0" spc="280"/>
              <a:t> </a:t>
            </a:r>
            <a:r>
              <a:rPr dirty="0" spc="80"/>
              <a:t>will</a:t>
            </a:r>
            <a:r>
              <a:rPr dirty="0" spc="240"/>
              <a:t> </a:t>
            </a:r>
            <a:r>
              <a:rPr dirty="0" spc="60"/>
              <a:t>be</a:t>
            </a:r>
            <a:r>
              <a:rPr dirty="0" spc="204"/>
              <a:t> </a:t>
            </a:r>
            <a:r>
              <a:rPr dirty="0" spc="110"/>
              <a:t>implemented</a:t>
            </a:r>
            <a:r>
              <a:rPr dirty="0" spc="240"/>
              <a:t> </a:t>
            </a:r>
            <a:r>
              <a:rPr dirty="0" spc="65"/>
              <a:t>in</a:t>
            </a:r>
            <a:r>
              <a:rPr dirty="0" spc="240"/>
              <a:t> </a:t>
            </a:r>
            <a:r>
              <a:rPr dirty="0" spc="70"/>
              <a:t>all</a:t>
            </a:r>
            <a:r>
              <a:rPr dirty="0" spc="240"/>
              <a:t> </a:t>
            </a:r>
            <a:r>
              <a:rPr dirty="0" spc="80"/>
              <a:t>key</a:t>
            </a:r>
            <a:r>
              <a:rPr dirty="0" spc="204"/>
              <a:t> </a:t>
            </a:r>
            <a:r>
              <a:rPr dirty="0" spc="95"/>
              <a:t>processes.</a:t>
            </a:r>
          </a:p>
        </p:txBody>
      </p:sp>
      <p:sp>
        <p:nvSpPr>
          <p:cNvPr id="43" name="object 43" descr=""/>
          <p:cNvSpPr txBox="1"/>
          <p:nvPr/>
        </p:nvSpPr>
        <p:spPr>
          <a:xfrm>
            <a:off x="9591420" y="5040947"/>
            <a:ext cx="2277110" cy="13042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75F1C6"/>
                </a:solidFill>
                <a:latin typeface="Arial"/>
                <a:cs typeface="Arial"/>
              </a:rPr>
              <a:t>The</a:t>
            </a:r>
            <a:r>
              <a:rPr dirty="0" sz="1200" spc="-15" b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75F1C6"/>
                </a:solidFill>
                <a:latin typeface="Arial"/>
                <a:cs typeface="Arial"/>
              </a:rPr>
              <a:t>key </a:t>
            </a: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ct val="122300"/>
              </a:lnSpc>
              <a:spcBef>
                <a:spcPts val="54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Effective</a:t>
            </a:r>
            <a:r>
              <a:rPr dirty="0" sz="1100" spc="395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interaction</a:t>
            </a:r>
            <a:r>
              <a:rPr dirty="0" sz="1100" spc="390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between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technical</a:t>
            </a:r>
            <a:r>
              <a:rPr dirty="0" sz="11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10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business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teams</a:t>
            </a:r>
            <a:r>
              <a:rPr dirty="0" sz="11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is</a:t>
            </a:r>
            <a:r>
              <a:rPr dirty="0" sz="110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basis</a:t>
            </a:r>
            <a:r>
              <a:rPr dirty="0" sz="110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10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successful</a:t>
            </a:r>
            <a:r>
              <a:rPr dirty="0" sz="110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implementation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100" spc="22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AI</a:t>
            </a:r>
            <a:r>
              <a:rPr dirty="0" sz="1100" spc="21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solutions</a:t>
            </a:r>
            <a:r>
              <a:rPr dirty="0" sz="1100" spc="21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1100" spc="229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100" spc="22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corporate environment.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131441" y="5082476"/>
            <a:ext cx="70231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Supports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6189345" y="5082476"/>
            <a:ext cx="157099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75F1C6"/>
                </a:solidFill>
                <a:latin typeface="Arial"/>
                <a:cs typeface="Arial"/>
              </a:rPr>
              <a:t>Responsible</a:t>
            </a:r>
            <a:r>
              <a:rPr dirty="0" sz="1200" spc="-35" b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persons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700722" y="5843587"/>
            <a:ext cx="7905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Fabric</a:t>
            </a:r>
            <a:endParaRPr sz="11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2301620" y="5843587"/>
            <a:ext cx="32956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GPU</a:t>
            </a:r>
            <a:endParaRPr sz="11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300476" y="5843587"/>
            <a:ext cx="101981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AI</a:t>
            </a:r>
            <a:r>
              <a:rPr dirty="0" sz="11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pipeline</a:t>
            </a:r>
            <a:endParaRPr sz="11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5483225" y="5856922"/>
            <a:ext cx="9658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AI</a:t>
            </a:r>
            <a:r>
              <a:rPr dirty="0" sz="1200" spc="25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DFFFD"/>
                </a:solidFill>
                <a:latin typeface="Arial"/>
                <a:cs typeface="Arial"/>
              </a:rPr>
              <a:t>Champion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6938391" y="5856922"/>
            <a:ext cx="18707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The</a:t>
            </a:r>
            <a:r>
              <a:rPr dirty="0" sz="1200" spc="-20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owner</a:t>
            </a:r>
            <a:r>
              <a:rPr dirty="0" sz="1200" spc="30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of</a:t>
            </a:r>
            <a:r>
              <a:rPr dirty="0" sz="1200" spc="-50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the</a:t>
            </a:r>
            <a:r>
              <a:rPr dirty="0" sz="1200" spc="-20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DFFFD"/>
                </a:solidFill>
                <a:latin typeface="Arial"/>
                <a:cs typeface="Arial"/>
              </a:rPr>
              <a:t>process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514032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2" name="object 52" descr=""/>
          <p:cNvSpPr/>
          <p:nvPr/>
        </p:nvSpPr>
        <p:spPr>
          <a:xfrm>
            <a:off x="514350" y="5715000"/>
            <a:ext cx="1181100" cy="19050"/>
          </a:xfrm>
          <a:custGeom>
            <a:avLst/>
            <a:gdLst/>
            <a:ahLst/>
            <a:cxnLst/>
            <a:rect l="l" t="t" r="r" b="b"/>
            <a:pathLst>
              <a:path w="1181100" h="19050">
                <a:moveTo>
                  <a:pt x="1181100" y="0"/>
                </a:moveTo>
                <a:lnTo>
                  <a:pt x="0" y="0"/>
                </a:lnTo>
                <a:lnTo>
                  <a:pt x="0" y="19050"/>
                </a:lnTo>
                <a:lnTo>
                  <a:pt x="1181100" y="19050"/>
                </a:lnTo>
                <a:lnTo>
                  <a:pt x="1181100" y="0"/>
                </a:lnTo>
                <a:close/>
              </a:path>
            </a:pathLst>
          </a:custGeom>
          <a:solidFill>
            <a:srgbClr val="75F1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 txBox="1"/>
          <p:nvPr/>
        </p:nvSpPr>
        <p:spPr>
          <a:xfrm>
            <a:off x="1906904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02</a:t>
            </a:r>
            <a:endParaRPr sz="1200">
              <a:latin typeface="Arial"/>
              <a:cs typeface="Arial"/>
            </a:endParaRPr>
          </a:p>
        </p:txBody>
      </p:sp>
      <p:sp>
        <p:nvSpPr>
          <p:cNvPr id="54" name="object 54" descr=""/>
          <p:cNvSpPr/>
          <p:nvPr/>
        </p:nvSpPr>
        <p:spPr>
          <a:xfrm>
            <a:off x="1905000" y="5715000"/>
            <a:ext cx="1190625" cy="19050"/>
          </a:xfrm>
          <a:custGeom>
            <a:avLst/>
            <a:gdLst/>
            <a:ahLst/>
            <a:cxnLst/>
            <a:rect l="l" t="t" r="r" b="b"/>
            <a:pathLst>
              <a:path w="1190625" h="19050">
                <a:moveTo>
                  <a:pt x="1190625" y="0"/>
                </a:moveTo>
                <a:lnTo>
                  <a:pt x="0" y="0"/>
                </a:lnTo>
                <a:lnTo>
                  <a:pt x="0" y="19050"/>
                </a:lnTo>
                <a:lnTo>
                  <a:pt x="1190625" y="19050"/>
                </a:lnTo>
                <a:lnTo>
                  <a:pt x="1190625" y="0"/>
                </a:lnTo>
                <a:close/>
              </a:path>
            </a:pathLst>
          </a:custGeom>
          <a:solidFill>
            <a:srgbClr val="75F1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 descr=""/>
          <p:cNvSpPr txBox="1"/>
          <p:nvPr/>
        </p:nvSpPr>
        <p:spPr>
          <a:xfrm>
            <a:off x="3233166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03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6" name="object 56" descr=""/>
          <p:cNvGrpSpPr/>
          <p:nvPr/>
        </p:nvGrpSpPr>
        <p:grpSpPr>
          <a:xfrm>
            <a:off x="190500" y="4010025"/>
            <a:ext cx="9315450" cy="1847850"/>
            <a:chOff x="190500" y="4010025"/>
            <a:chExt cx="9315450" cy="1847850"/>
          </a:xfrm>
        </p:grpSpPr>
        <p:sp>
          <p:nvSpPr>
            <p:cNvPr id="57" name="object 57" descr=""/>
            <p:cNvSpPr/>
            <p:nvPr/>
          </p:nvSpPr>
          <p:spPr>
            <a:xfrm>
              <a:off x="3228975" y="5715000"/>
              <a:ext cx="5391150" cy="19050"/>
            </a:xfrm>
            <a:custGeom>
              <a:avLst/>
              <a:gdLst/>
              <a:ahLst/>
              <a:cxnLst/>
              <a:rect l="l" t="t" r="r" b="b"/>
              <a:pathLst>
                <a:path w="5391150" h="19050">
                  <a:moveTo>
                    <a:pt x="1190625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1190625" y="19050"/>
                  </a:lnTo>
                  <a:lnTo>
                    <a:pt x="1190625" y="0"/>
                  </a:lnTo>
                  <a:close/>
                </a:path>
                <a:path w="5391150" h="19050">
                  <a:moveTo>
                    <a:pt x="3419475" y="0"/>
                  </a:moveTo>
                  <a:lnTo>
                    <a:pt x="2162175" y="0"/>
                  </a:lnTo>
                  <a:lnTo>
                    <a:pt x="2162175" y="19050"/>
                  </a:lnTo>
                  <a:lnTo>
                    <a:pt x="3419475" y="19050"/>
                  </a:lnTo>
                  <a:lnTo>
                    <a:pt x="3419475" y="0"/>
                  </a:lnTo>
                  <a:close/>
                </a:path>
                <a:path w="5391150" h="19050">
                  <a:moveTo>
                    <a:pt x="5391150" y="0"/>
                  </a:moveTo>
                  <a:lnTo>
                    <a:pt x="3876675" y="0"/>
                  </a:lnTo>
                  <a:lnTo>
                    <a:pt x="3876675" y="19050"/>
                  </a:lnTo>
                  <a:lnTo>
                    <a:pt x="5391150" y="19050"/>
                  </a:lnTo>
                  <a:lnTo>
                    <a:pt x="539115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391150" y="5448300"/>
              <a:ext cx="238125" cy="228600"/>
            </a:xfrm>
            <a:prstGeom prst="rect">
              <a:avLst/>
            </a:prstGeom>
          </p:spPr>
        </p:pic>
        <p:pic>
          <p:nvPicPr>
            <p:cNvPr id="59" name="object 59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172325" y="5438775"/>
              <a:ext cx="257175" cy="257175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229725" y="5581650"/>
              <a:ext cx="276225" cy="27622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0500" y="4010025"/>
              <a:ext cx="390525" cy="390525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695575" y="4010025"/>
              <a:ext cx="390525" cy="390525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14925" y="4010025"/>
              <a:ext cx="390525" cy="390525"/>
            </a:xfrm>
            <a:prstGeom prst="rect">
              <a:avLst/>
            </a:prstGeom>
          </p:spPr>
        </p:pic>
      </p:grpSp>
      <p:sp>
        <p:nvSpPr>
          <p:cNvPr id="64" name="object 64" descr=""/>
          <p:cNvSpPr txBox="1"/>
          <p:nvPr/>
        </p:nvSpPr>
        <p:spPr>
          <a:xfrm>
            <a:off x="665797" y="4112196"/>
            <a:ext cx="106680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In</a:t>
            </a:r>
            <a:r>
              <a:rPr dirty="0" sz="1200" spc="-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development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3096260" y="4135437"/>
            <a:ext cx="106680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In</a:t>
            </a:r>
            <a:r>
              <a:rPr dirty="0" sz="1200" spc="-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development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5555615" y="4122991"/>
            <a:ext cx="106680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In</a:t>
            </a:r>
            <a:r>
              <a:rPr dirty="0" sz="1200" spc="-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development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7958201" y="4002087"/>
            <a:ext cx="1290320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35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during</a:t>
            </a:r>
            <a:r>
              <a:rPr dirty="0" sz="1200" spc="-20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the</a:t>
            </a:r>
            <a:r>
              <a:rPr dirty="0" sz="1200" spc="-7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analysis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435"/>
              </a:lnSpc>
            </a:pP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process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7600950" y="4048125"/>
            <a:ext cx="2733675" cy="342900"/>
            <a:chOff x="7600950" y="4048125"/>
            <a:chExt cx="2733675" cy="342900"/>
          </a:xfrm>
        </p:grpSpPr>
        <p:pic>
          <p:nvPicPr>
            <p:cNvPr id="69" name="object 6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600950" y="4048125"/>
              <a:ext cx="342900" cy="342900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991725" y="4048125"/>
              <a:ext cx="342900" cy="342900"/>
            </a:xfrm>
            <a:prstGeom prst="rect">
              <a:avLst/>
            </a:prstGeom>
          </p:spPr>
        </p:pic>
      </p:grpSp>
      <p:sp>
        <p:nvSpPr>
          <p:cNvPr id="71" name="object 71" descr=""/>
          <p:cNvSpPr txBox="1"/>
          <p:nvPr/>
        </p:nvSpPr>
        <p:spPr>
          <a:xfrm>
            <a:off x="10412094" y="3979227"/>
            <a:ext cx="1290320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during</a:t>
            </a:r>
            <a:r>
              <a:rPr dirty="0" sz="1200" spc="-20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the</a:t>
            </a:r>
            <a:r>
              <a:rPr dirty="0" sz="1200" spc="-7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analysis process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3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33350" y="2373376"/>
            <a:ext cx="11917680" cy="2707005"/>
            <a:chOff x="133350" y="2373376"/>
            <a:chExt cx="11917680" cy="2707005"/>
          </a:xfrm>
        </p:grpSpPr>
        <p:sp>
          <p:nvSpPr>
            <p:cNvPr id="9" name="object 9" descr=""/>
            <p:cNvSpPr/>
            <p:nvPr/>
          </p:nvSpPr>
          <p:spPr>
            <a:xfrm>
              <a:off x="2767076" y="2376551"/>
              <a:ext cx="6305550" cy="2700655"/>
            </a:xfrm>
            <a:custGeom>
              <a:avLst/>
              <a:gdLst/>
              <a:ahLst/>
              <a:cxnLst/>
              <a:rect l="l" t="t" r="r" b="b"/>
              <a:pathLst>
                <a:path w="6305550" h="2700654">
                  <a:moveTo>
                    <a:pt x="0" y="0"/>
                  </a:moveTo>
                  <a:lnTo>
                    <a:pt x="0" y="2654808"/>
                  </a:lnTo>
                </a:path>
                <a:path w="6305550" h="2700654">
                  <a:moveTo>
                    <a:pt x="3152775" y="0"/>
                  </a:moveTo>
                  <a:lnTo>
                    <a:pt x="3152775" y="2700401"/>
                  </a:lnTo>
                </a:path>
                <a:path w="6305550" h="2700654">
                  <a:moveTo>
                    <a:pt x="6305550" y="0"/>
                  </a:moveTo>
                  <a:lnTo>
                    <a:pt x="6305550" y="270040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2875" y="23907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871219" y="2121598"/>
            <a:ext cx="115506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The</a:t>
            </a:r>
            <a:r>
              <a:rPr dirty="0" sz="1250" spc="1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part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980815" y="2140203"/>
            <a:ext cx="76073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26959" y="2104072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827006" y="2103373"/>
            <a:ext cx="188468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sources</a:t>
            </a:r>
            <a:r>
              <a:rPr dirty="0" sz="1250" spc="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317500" y="2584513"/>
            <a:ext cx="2165985" cy="650875"/>
            <a:chOff x="317500" y="2584513"/>
            <a:chExt cx="2165985" cy="650875"/>
          </a:xfrm>
        </p:grpSpPr>
        <p:sp>
          <p:nvSpPr>
            <p:cNvPr id="16" name="object 16" descr=""/>
            <p:cNvSpPr/>
            <p:nvPr/>
          </p:nvSpPr>
          <p:spPr>
            <a:xfrm>
              <a:off x="319087" y="25861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19087" y="25861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731837" y="2654617"/>
            <a:ext cx="13188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Agent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032188" y="2555938"/>
            <a:ext cx="2717800" cy="1536700"/>
            <a:chOff x="3032188" y="2555938"/>
            <a:chExt cx="2717800" cy="1536700"/>
          </a:xfrm>
        </p:grpSpPr>
        <p:sp>
          <p:nvSpPr>
            <p:cNvPr id="20" name="object 20" descr=""/>
            <p:cNvSpPr/>
            <p:nvPr/>
          </p:nvSpPr>
          <p:spPr>
            <a:xfrm>
              <a:off x="3033776" y="2557526"/>
              <a:ext cx="2686050" cy="628650"/>
            </a:xfrm>
            <a:custGeom>
              <a:avLst/>
              <a:gdLst/>
              <a:ahLst/>
              <a:cxnLst/>
              <a:rect l="l" t="t" r="r" b="b"/>
              <a:pathLst>
                <a:path w="2686050" h="628650">
                  <a:moveTo>
                    <a:pt x="262229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622296" y="628650"/>
                  </a:lnTo>
                  <a:lnTo>
                    <a:pt x="2647098" y="623635"/>
                  </a:lnTo>
                  <a:lnTo>
                    <a:pt x="2667365" y="609965"/>
                  </a:lnTo>
                  <a:lnTo>
                    <a:pt x="2681035" y="589698"/>
                  </a:lnTo>
                  <a:lnTo>
                    <a:pt x="2686050" y="564896"/>
                  </a:lnTo>
                  <a:lnTo>
                    <a:pt x="2686050" y="63626"/>
                  </a:lnTo>
                  <a:lnTo>
                    <a:pt x="2681035" y="38844"/>
                  </a:lnTo>
                  <a:lnTo>
                    <a:pt x="2667365" y="18621"/>
                  </a:lnTo>
                  <a:lnTo>
                    <a:pt x="2647098" y="4994"/>
                  </a:lnTo>
                  <a:lnTo>
                    <a:pt x="262229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033776" y="2557526"/>
              <a:ext cx="2686050" cy="628650"/>
            </a:xfrm>
            <a:custGeom>
              <a:avLst/>
              <a:gdLst/>
              <a:ahLst/>
              <a:cxnLst/>
              <a:rect l="l" t="t" r="r" b="b"/>
              <a:pathLst>
                <a:path w="268605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622296" y="0"/>
                  </a:lnTo>
                  <a:lnTo>
                    <a:pt x="2647098" y="4994"/>
                  </a:lnTo>
                  <a:lnTo>
                    <a:pt x="2667365" y="18621"/>
                  </a:lnTo>
                  <a:lnTo>
                    <a:pt x="2681035" y="38844"/>
                  </a:lnTo>
                  <a:lnTo>
                    <a:pt x="2686050" y="63626"/>
                  </a:lnTo>
                  <a:lnTo>
                    <a:pt x="2686050" y="564896"/>
                  </a:lnTo>
                  <a:lnTo>
                    <a:pt x="2681035" y="589698"/>
                  </a:lnTo>
                  <a:lnTo>
                    <a:pt x="2667365" y="609965"/>
                  </a:lnTo>
                  <a:lnTo>
                    <a:pt x="2647098" y="623635"/>
                  </a:lnTo>
                  <a:lnTo>
                    <a:pt x="262229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81350" y="2847975"/>
              <a:ext cx="857250" cy="3524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3043301" y="3443351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2639441" y="0"/>
                  </a:moveTo>
                  <a:lnTo>
                    <a:pt x="65531" y="0"/>
                  </a:lnTo>
                  <a:lnTo>
                    <a:pt x="40022" y="5149"/>
                  </a:lnTo>
                  <a:lnTo>
                    <a:pt x="19192" y="19192"/>
                  </a:lnTo>
                  <a:lnTo>
                    <a:pt x="5149" y="40022"/>
                  </a:lnTo>
                  <a:lnTo>
                    <a:pt x="0" y="65532"/>
                  </a:lnTo>
                  <a:lnTo>
                    <a:pt x="0" y="582041"/>
                  </a:lnTo>
                  <a:lnTo>
                    <a:pt x="5149" y="607569"/>
                  </a:lnTo>
                  <a:lnTo>
                    <a:pt x="19192" y="628443"/>
                  </a:lnTo>
                  <a:lnTo>
                    <a:pt x="40022" y="642530"/>
                  </a:lnTo>
                  <a:lnTo>
                    <a:pt x="65531" y="647700"/>
                  </a:lnTo>
                  <a:lnTo>
                    <a:pt x="2639441" y="647700"/>
                  </a:lnTo>
                  <a:lnTo>
                    <a:pt x="2664969" y="642530"/>
                  </a:lnTo>
                  <a:lnTo>
                    <a:pt x="2685843" y="628443"/>
                  </a:lnTo>
                  <a:lnTo>
                    <a:pt x="2699930" y="607569"/>
                  </a:lnTo>
                  <a:lnTo>
                    <a:pt x="2705100" y="582041"/>
                  </a:lnTo>
                  <a:lnTo>
                    <a:pt x="2705100" y="65532"/>
                  </a:lnTo>
                  <a:lnTo>
                    <a:pt x="2699930" y="40022"/>
                  </a:lnTo>
                  <a:lnTo>
                    <a:pt x="2685843" y="19192"/>
                  </a:lnTo>
                  <a:lnTo>
                    <a:pt x="2664969" y="5149"/>
                  </a:lnTo>
                  <a:lnTo>
                    <a:pt x="26394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043301" y="3443351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0" y="65532"/>
                  </a:moveTo>
                  <a:lnTo>
                    <a:pt x="5149" y="40022"/>
                  </a:lnTo>
                  <a:lnTo>
                    <a:pt x="19192" y="19192"/>
                  </a:lnTo>
                  <a:lnTo>
                    <a:pt x="40022" y="5149"/>
                  </a:lnTo>
                  <a:lnTo>
                    <a:pt x="65531" y="0"/>
                  </a:lnTo>
                  <a:lnTo>
                    <a:pt x="2639441" y="0"/>
                  </a:lnTo>
                  <a:lnTo>
                    <a:pt x="2664969" y="5149"/>
                  </a:lnTo>
                  <a:lnTo>
                    <a:pt x="2685843" y="19192"/>
                  </a:lnTo>
                  <a:lnTo>
                    <a:pt x="2699930" y="40022"/>
                  </a:lnTo>
                  <a:lnTo>
                    <a:pt x="2705100" y="65532"/>
                  </a:lnTo>
                  <a:lnTo>
                    <a:pt x="2705100" y="582041"/>
                  </a:lnTo>
                  <a:lnTo>
                    <a:pt x="2699930" y="607569"/>
                  </a:lnTo>
                  <a:lnTo>
                    <a:pt x="2685843" y="628443"/>
                  </a:lnTo>
                  <a:lnTo>
                    <a:pt x="2664969" y="642530"/>
                  </a:lnTo>
                  <a:lnTo>
                    <a:pt x="2639441" y="647700"/>
                  </a:lnTo>
                  <a:lnTo>
                    <a:pt x="65531" y="647700"/>
                  </a:lnTo>
                  <a:lnTo>
                    <a:pt x="40022" y="642530"/>
                  </a:lnTo>
                  <a:lnTo>
                    <a:pt x="19192" y="628443"/>
                  </a:lnTo>
                  <a:lnTo>
                    <a:pt x="5149" y="607569"/>
                  </a:lnTo>
                  <a:lnTo>
                    <a:pt x="0" y="582041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912870" y="3506787"/>
            <a:ext cx="90931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Governance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167379" y="3708717"/>
            <a:ext cx="808355" cy="369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499"/>
              </a:lnSpc>
              <a:spcBef>
                <a:spcPts val="9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VeryfyWise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/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Permite.io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3032188" y="4308538"/>
            <a:ext cx="2727325" cy="746125"/>
            <a:chOff x="3032188" y="4308538"/>
            <a:chExt cx="2727325" cy="746125"/>
          </a:xfrm>
        </p:grpSpPr>
        <p:sp>
          <p:nvSpPr>
            <p:cNvPr id="28" name="object 28" descr=""/>
            <p:cNvSpPr/>
            <p:nvPr/>
          </p:nvSpPr>
          <p:spPr>
            <a:xfrm>
              <a:off x="3033776" y="4310126"/>
              <a:ext cx="2724150" cy="742950"/>
            </a:xfrm>
            <a:custGeom>
              <a:avLst/>
              <a:gdLst/>
              <a:ahLst/>
              <a:cxnLst/>
              <a:rect l="l" t="t" r="r" b="b"/>
              <a:pathLst>
                <a:path w="2724150" h="742950">
                  <a:moveTo>
                    <a:pt x="2671191" y="0"/>
                  </a:moveTo>
                  <a:lnTo>
                    <a:pt x="52831" y="0"/>
                  </a:lnTo>
                  <a:lnTo>
                    <a:pt x="32254" y="4147"/>
                  </a:lnTo>
                  <a:lnTo>
                    <a:pt x="15462" y="15462"/>
                  </a:lnTo>
                  <a:lnTo>
                    <a:pt x="4147" y="32254"/>
                  </a:lnTo>
                  <a:lnTo>
                    <a:pt x="0" y="52831"/>
                  </a:lnTo>
                  <a:lnTo>
                    <a:pt x="0" y="689991"/>
                  </a:lnTo>
                  <a:lnTo>
                    <a:pt x="4147" y="710588"/>
                  </a:lnTo>
                  <a:lnTo>
                    <a:pt x="15462" y="727424"/>
                  </a:lnTo>
                  <a:lnTo>
                    <a:pt x="32254" y="738782"/>
                  </a:lnTo>
                  <a:lnTo>
                    <a:pt x="52831" y="742950"/>
                  </a:lnTo>
                  <a:lnTo>
                    <a:pt x="2671191" y="742950"/>
                  </a:lnTo>
                  <a:lnTo>
                    <a:pt x="2691788" y="738782"/>
                  </a:lnTo>
                  <a:lnTo>
                    <a:pt x="2708624" y="727424"/>
                  </a:lnTo>
                  <a:lnTo>
                    <a:pt x="2719982" y="710588"/>
                  </a:lnTo>
                  <a:lnTo>
                    <a:pt x="2724150" y="689991"/>
                  </a:lnTo>
                  <a:lnTo>
                    <a:pt x="2724150" y="52831"/>
                  </a:lnTo>
                  <a:lnTo>
                    <a:pt x="2719982" y="32254"/>
                  </a:lnTo>
                  <a:lnTo>
                    <a:pt x="2708624" y="15462"/>
                  </a:lnTo>
                  <a:lnTo>
                    <a:pt x="2691788" y="4147"/>
                  </a:lnTo>
                  <a:lnTo>
                    <a:pt x="267119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033776" y="4310126"/>
              <a:ext cx="2724150" cy="742950"/>
            </a:xfrm>
            <a:custGeom>
              <a:avLst/>
              <a:gdLst/>
              <a:ahLst/>
              <a:cxnLst/>
              <a:rect l="l" t="t" r="r" b="b"/>
              <a:pathLst>
                <a:path w="2724150" h="742950">
                  <a:moveTo>
                    <a:pt x="0" y="52831"/>
                  </a:moveTo>
                  <a:lnTo>
                    <a:pt x="4147" y="32254"/>
                  </a:lnTo>
                  <a:lnTo>
                    <a:pt x="15462" y="15462"/>
                  </a:lnTo>
                  <a:lnTo>
                    <a:pt x="32254" y="4147"/>
                  </a:lnTo>
                  <a:lnTo>
                    <a:pt x="52831" y="0"/>
                  </a:lnTo>
                  <a:lnTo>
                    <a:pt x="2671191" y="0"/>
                  </a:lnTo>
                  <a:lnTo>
                    <a:pt x="2691788" y="4147"/>
                  </a:lnTo>
                  <a:lnTo>
                    <a:pt x="2708624" y="15462"/>
                  </a:lnTo>
                  <a:lnTo>
                    <a:pt x="2719982" y="32254"/>
                  </a:lnTo>
                  <a:lnTo>
                    <a:pt x="2724150" y="52831"/>
                  </a:lnTo>
                  <a:lnTo>
                    <a:pt x="2724150" y="689991"/>
                  </a:lnTo>
                  <a:lnTo>
                    <a:pt x="2719982" y="710588"/>
                  </a:lnTo>
                  <a:lnTo>
                    <a:pt x="2708624" y="727424"/>
                  </a:lnTo>
                  <a:lnTo>
                    <a:pt x="2691788" y="738782"/>
                  </a:lnTo>
                  <a:lnTo>
                    <a:pt x="2671191" y="742950"/>
                  </a:lnTo>
                  <a:lnTo>
                    <a:pt x="52831" y="742950"/>
                  </a:lnTo>
                  <a:lnTo>
                    <a:pt x="32254" y="738782"/>
                  </a:lnTo>
                  <a:lnTo>
                    <a:pt x="15462" y="727424"/>
                  </a:lnTo>
                  <a:lnTo>
                    <a:pt x="4147" y="710588"/>
                  </a:lnTo>
                  <a:lnTo>
                    <a:pt x="0" y="689991"/>
                  </a:lnTo>
                  <a:lnTo>
                    <a:pt x="0" y="5283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619753" y="4331652"/>
            <a:ext cx="153797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Pre-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tools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481451" y="4660836"/>
            <a:ext cx="66865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Guardrails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3200400" y="2546413"/>
            <a:ext cx="8817610" cy="2339975"/>
            <a:chOff x="3200400" y="2546413"/>
            <a:chExt cx="8817610" cy="2339975"/>
          </a:xfrm>
        </p:grpSpPr>
        <p:pic>
          <p:nvPicPr>
            <p:cNvPr id="33" name="object 3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0400" y="4629150"/>
              <a:ext cx="257175" cy="257175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6177026" y="2557526"/>
              <a:ext cx="2705100" cy="676275"/>
            </a:xfrm>
            <a:custGeom>
              <a:avLst/>
              <a:gdLst/>
              <a:ahLst/>
              <a:cxnLst/>
              <a:rect l="l" t="t" r="r" b="b"/>
              <a:pathLst>
                <a:path w="2705100" h="676275">
                  <a:moveTo>
                    <a:pt x="2656967" y="0"/>
                  </a:moveTo>
                  <a:lnTo>
                    <a:pt x="48006" y="0"/>
                  </a:lnTo>
                  <a:lnTo>
                    <a:pt x="29307" y="3768"/>
                  </a:lnTo>
                  <a:lnTo>
                    <a:pt x="14049" y="14049"/>
                  </a:lnTo>
                  <a:lnTo>
                    <a:pt x="3768" y="29307"/>
                  </a:lnTo>
                  <a:lnTo>
                    <a:pt x="0" y="48006"/>
                  </a:lnTo>
                  <a:lnTo>
                    <a:pt x="0" y="628141"/>
                  </a:lnTo>
                  <a:lnTo>
                    <a:pt x="3768" y="646860"/>
                  </a:lnTo>
                  <a:lnTo>
                    <a:pt x="14049" y="662162"/>
                  </a:lnTo>
                  <a:lnTo>
                    <a:pt x="29307" y="672486"/>
                  </a:lnTo>
                  <a:lnTo>
                    <a:pt x="48006" y="676275"/>
                  </a:lnTo>
                  <a:lnTo>
                    <a:pt x="2656967" y="676275"/>
                  </a:lnTo>
                  <a:lnTo>
                    <a:pt x="2675685" y="672486"/>
                  </a:lnTo>
                  <a:lnTo>
                    <a:pt x="2690987" y="662162"/>
                  </a:lnTo>
                  <a:lnTo>
                    <a:pt x="2701311" y="646860"/>
                  </a:lnTo>
                  <a:lnTo>
                    <a:pt x="2705100" y="628141"/>
                  </a:lnTo>
                  <a:lnTo>
                    <a:pt x="2705100" y="48006"/>
                  </a:lnTo>
                  <a:lnTo>
                    <a:pt x="2701311" y="29307"/>
                  </a:lnTo>
                  <a:lnTo>
                    <a:pt x="2690987" y="14049"/>
                  </a:lnTo>
                  <a:lnTo>
                    <a:pt x="2675685" y="3768"/>
                  </a:lnTo>
                  <a:lnTo>
                    <a:pt x="265696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177026" y="2557526"/>
              <a:ext cx="2705100" cy="676275"/>
            </a:xfrm>
            <a:custGeom>
              <a:avLst/>
              <a:gdLst/>
              <a:ahLst/>
              <a:cxnLst/>
              <a:rect l="l" t="t" r="r" b="b"/>
              <a:pathLst>
                <a:path w="2705100" h="676275">
                  <a:moveTo>
                    <a:pt x="0" y="48006"/>
                  </a:moveTo>
                  <a:lnTo>
                    <a:pt x="3768" y="29307"/>
                  </a:lnTo>
                  <a:lnTo>
                    <a:pt x="14049" y="14049"/>
                  </a:lnTo>
                  <a:lnTo>
                    <a:pt x="29307" y="3768"/>
                  </a:lnTo>
                  <a:lnTo>
                    <a:pt x="48006" y="0"/>
                  </a:lnTo>
                  <a:lnTo>
                    <a:pt x="2656967" y="0"/>
                  </a:lnTo>
                  <a:lnTo>
                    <a:pt x="2675685" y="3768"/>
                  </a:lnTo>
                  <a:lnTo>
                    <a:pt x="2690987" y="14049"/>
                  </a:lnTo>
                  <a:lnTo>
                    <a:pt x="2701311" y="29307"/>
                  </a:lnTo>
                  <a:lnTo>
                    <a:pt x="2705100" y="48006"/>
                  </a:lnTo>
                  <a:lnTo>
                    <a:pt x="2705100" y="628141"/>
                  </a:lnTo>
                  <a:lnTo>
                    <a:pt x="2701311" y="646860"/>
                  </a:lnTo>
                  <a:lnTo>
                    <a:pt x="2690987" y="662162"/>
                  </a:lnTo>
                  <a:lnTo>
                    <a:pt x="2675685" y="672486"/>
                  </a:lnTo>
                  <a:lnTo>
                    <a:pt x="2656967" y="676275"/>
                  </a:lnTo>
                  <a:lnTo>
                    <a:pt x="48006" y="676275"/>
                  </a:lnTo>
                  <a:lnTo>
                    <a:pt x="29307" y="672486"/>
                  </a:lnTo>
                  <a:lnTo>
                    <a:pt x="14049" y="662162"/>
                  </a:lnTo>
                  <a:lnTo>
                    <a:pt x="3768" y="646860"/>
                  </a:lnTo>
                  <a:lnTo>
                    <a:pt x="0" y="628141"/>
                  </a:lnTo>
                  <a:lnTo>
                    <a:pt x="0" y="4800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9310751" y="2548001"/>
              <a:ext cx="2705100" cy="1762125"/>
            </a:xfrm>
            <a:custGeom>
              <a:avLst/>
              <a:gdLst/>
              <a:ahLst/>
              <a:cxnLst/>
              <a:rect l="l" t="t" r="r" b="b"/>
              <a:pathLst>
                <a:path w="2705100" h="1762125">
                  <a:moveTo>
                    <a:pt x="2620772" y="0"/>
                  </a:moveTo>
                  <a:lnTo>
                    <a:pt x="84200" y="0"/>
                  </a:lnTo>
                  <a:lnTo>
                    <a:pt x="51381" y="6619"/>
                  </a:lnTo>
                  <a:lnTo>
                    <a:pt x="24622" y="24669"/>
                  </a:lnTo>
                  <a:lnTo>
                    <a:pt x="6602" y="51435"/>
                  </a:lnTo>
                  <a:lnTo>
                    <a:pt x="0" y="84200"/>
                  </a:lnTo>
                  <a:lnTo>
                    <a:pt x="0" y="1677797"/>
                  </a:lnTo>
                  <a:lnTo>
                    <a:pt x="6602" y="1710636"/>
                  </a:lnTo>
                  <a:lnTo>
                    <a:pt x="24622" y="1737439"/>
                  </a:lnTo>
                  <a:lnTo>
                    <a:pt x="51381" y="1755503"/>
                  </a:lnTo>
                  <a:lnTo>
                    <a:pt x="84200" y="1762125"/>
                  </a:lnTo>
                  <a:lnTo>
                    <a:pt x="2620772" y="1762125"/>
                  </a:lnTo>
                  <a:lnTo>
                    <a:pt x="2653557" y="1755503"/>
                  </a:lnTo>
                  <a:lnTo>
                    <a:pt x="2680366" y="1737439"/>
                  </a:lnTo>
                  <a:lnTo>
                    <a:pt x="2698460" y="1710636"/>
                  </a:lnTo>
                  <a:lnTo>
                    <a:pt x="2705100" y="1677797"/>
                  </a:lnTo>
                  <a:lnTo>
                    <a:pt x="2705100" y="84200"/>
                  </a:lnTo>
                  <a:lnTo>
                    <a:pt x="2698460" y="51435"/>
                  </a:lnTo>
                  <a:lnTo>
                    <a:pt x="2680366" y="24669"/>
                  </a:lnTo>
                  <a:lnTo>
                    <a:pt x="2653557" y="6619"/>
                  </a:lnTo>
                  <a:lnTo>
                    <a:pt x="262077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9310751" y="2548001"/>
              <a:ext cx="2705100" cy="1762125"/>
            </a:xfrm>
            <a:custGeom>
              <a:avLst/>
              <a:gdLst/>
              <a:ahLst/>
              <a:cxnLst/>
              <a:rect l="l" t="t" r="r" b="b"/>
              <a:pathLst>
                <a:path w="2705100" h="1762125">
                  <a:moveTo>
                    <a:pt x="0" y="84200"/>
                  </a:moveTo>
                  <a:lnTo>
                    <a:pt x="6602" y="51435"/>
                  </a:lnTo>
                  <a:lnTo>
                    <a:pt x="24622" y="24669"/>
                  </a:lnTo>
                  <a:lnTo>
                    <a:pt x="51381" y="6619"/>
                  </a:lnTo>
                  <a:lnTo>
                    <a:pt x="84200" y="0"/>
                  </a:lnTo>
                  <a:lnTo>
                    <a:pt x="2620772" y="0"/>
                  </a:lnTo>
                  <a:lnTo>
                    <a:pt x="2653557" y="6619"/>
                  </a:lnTo>
                  <a:lnTo>
                    <a:pt x="2680366" y="24669"/>
                  </a:lnTo>
                  <a:lnTo>
                    <a:pt x="2698460" y="51435"/>
                  </a:lnTo>
                  <a:lnTo>
                    <a:pt x="2705100" y="84200"/>
                  </a:lnTo>
                  <a:lnTo>
                    <a:pt x="2705100" y="1677797"/>
                  </a:lnTo>
                  <a:lnTo>
                    <a:pt x="2698460" y="1710636"/>
                  </a:lnTo>
                  <a:lnTo>
                    <a:pt x="2680366" y="1737439"/>
                  </a:lnTo>
                  <a:lnTo>
                    <a:pt x="2653557" y="1755503"/>
                  </a:lnTo>
                  <a:lnTo>
                    <a:pt x="2620772" y="1762125"/>
                  </a:lnTo>
                  <a:lnTo>
                    <a:pt x="84200" y="1762125"/>
                  </a:lnTo>
                  <a:lnTo>
                    <a:pt x="51381" y="1755503"/>
                  </a:lnTo>
                  <a:lnTo>
                    <a:pt x="24622" y="1737439"/>
                  </a:lnTo>
                  <a:lnTo>
                    <a:pt x="6602" y="1710636"/>
                  </a:lnTo>
                  <a:lnTo>
                    <a:pt x="0" y="1677797"/>
                  </a:lnTo>
                  <a:lnTo>
                    <a:pt x="0" y="8420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10212958" y="2595816"/>
            <a:ext cx="944244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9385300" y="2838005"/>
            <a:ext cx="2588260" cy="1160780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Balance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payments,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EIVK,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CTR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ct val="100000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ESSP,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FRSP,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kred.reg.,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dep.reg.</a:t>
            </a:r>
            <a:endParaRPr sz="1200">
              <a:latin typeface="Microsoft Sans Serif"/>
              <a:cs typeface="Microsoft Sans Serif"/>
            </a:endParaRPr>
          </a:p>
          <a:p>
            <a:pPr marL="190500" marR="5080" indent="-177800">
              <a:lnSpc>
                <a:spcPts val="1430"/>
              </a:lnSpc>
              <a:spcBef>
                <a:spcPts val="645"/>
              </a:spcBef>
              <a:buChar char="•"/>
              <a:tabLst>
                <a:tab pos="190500" algn="l"/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Fin.household.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activity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real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sector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economy,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assets, liabilities,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real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estate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registry,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KASE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6184963" y="3441763"/>
            <a:ext cx="2698750" cy="717550"/>
            <a:chOff x="6184963" y="3441763"/>
            <a:chExt cx="2698750" cy="717550"/>
          </a:xfrm>
        </p:grpSpPr>
        <p:sp>
          <p:nvSpPr>
            <p:cNvPr id="41" name="object 41" descr=""/>
            <p:cNvSpPr/>
            <p:nvPr/>
          </p:nvSpPr>
          <p:spPr>
            <a:xfrm>
              <a:off x="6186551" y="3443351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2644648" y="0"/>
                  </a:moveTo>
                  <a:lnTo>
                    <a:pt x="50800" y="0"/>
                  </a:lnTo>
                  <a:lnTo>
                    <a:pt x="31021" y="3990"/>
                  </a:lnTo>
                  <a:lnTo>
                    <a:pt x="14874" y="14874"/>
                  </a:lnTo>
                  <a:lnTo>
                    <a:pt x="3990" y="31021"/>
                  </a:lnTo>
                  <a:lnTo>
                    <a:pt x="0" y="50800"/>
                  </a:lnTo>
                  <a:lnTo>
                    <a:pt x="0" y="663448"/>
                  </a:lnTo>
                  <a:lnTo>
                    <a:pt x="3990" y="683246"/>
                  </a:lnTo>
                  <a:lnTo>
                    <a:pt x="14874" y="699436"/>
                  </a:lnTo>
                  <a:lnTo>
                    <a:pt x="31021" y="710364"/>
                  </a:lnTo>
                  <a:lnTo>
                    <a:pt x="50800" y="714375"/>
                  </a:lnTo>
                  <a:lnTo>
                    <a:pt x="2644648" y="714375"/>
                  </a:lnTo>
                  <a:lnTo>
                    <a:pt x="2664446" y="710364"/>
                  </a:lnTo>
                  <a:lnTo>
                    <a:pt x="2680636" y="699436"/>
                  </a:lnTo>
                  <a:lnTo>
                    <a:pt x="2691564" y="683246"/>
                  </a:lnTo>
                  <a:lnTo>
                    <a:pt x="2695575" y="663448"/>
                  </a:lnTo>
                  <a:lnTo>
                    <a:pt x="2695575" y="50800"/>
                  </a:lnTo>
                  <a:lnTo>
                    <a:pt x="2691564" y="31021"/>
                  </a:lnTo>
                  <a:lnTo>
                    <a:pt x="2680636" y="14874"/>
                  </a:lnTo>
                  <a:lnTo>
                    <a:pt x="2664446" y="3990"/>
                  </a:lnTo>
                  <a:lnTo>
                    <a:pt x="264464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186551" y="3443351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0" y="50800"/>
                  </a:moveTo>
                  <a:lnTo>
                    <a:pt x="3990" y="31021"/>
                  </a:lnTo>
                  <a:lnTo>
                    <a:pt x="14874" y="14874"/>
                  </a:lnTo>
                  <a:lnTo>
                    <a:pt x="31021" y="3990"/>
                  </a:lnTo>
                  <a:lnTo>
                    <a:pt x="50800" y="0"/>
                  </a:lnTo>
                  <a:lnTo>
                    <a:pt x="2644648" y="0"/>
                  </a:lnTo>
                  <a:lnTo>
                    <a:pt x="2664446" y="3990"/>
                  </a:lnTo>
                  <a:lnTo>
                    <a:pt x="2680636" y="14874"/>
                  </a:lnTo>
                  <a:lnTo>
                    <a:pt x="2691564" y="31021"/>
                  </a:lnTo>
                  <a:lnTo>
                    <a:pt x="2695575" y="50800"/>
                  </a:lnTo>
                  <a:lnTo>
                    <a:pt x="2695575" y="663448"/>
                  </a:lnTo>
                  <a:lnTo>
                    <a:pt x="2691564" y="683246"/>
                  </a:lnTo>
                  <a:lnTo>
                    <a:pt x="2680636" y="699436"/>
                  </a:lnTo>
                  <a:lnTo>
                    <a:pt x="2664446" y="710364"/>
                  </a:lnTo>
                  <a:lnTo>
                    <a:pt x="2644648" y="714375"/>
                  </a:lnTo>
                  <a:lnTo>
                    <a:pt x="50800" y="714375"/>
                  </a:lnTo>
                  <a:lnTo>
                    <a:pt x="31021" y="710364"/>
                  </a:lnTo>
                  <a:lnTo>
                    <a:pt x="14874" y="699436"/>
                  </a:lnTo>
                  <a:lnTo>
                    <a:pt x="3990" y="683246"/>
                  </a:lnTo>
                  <a:lnTo>
                    <a:pt x="0" y="663448"/>
                  </a:lnTo>
                  <a:lnTo>
                    <a:pt x="0" y="5080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6910705" y="3495992"/>
            <a:ext cx="131953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262370" y="3719829"/>
            <a:ext cx="1236980" cy="3689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Nomic-embed-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text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mxbai-embed-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large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6194488" y="4432363"/>
            <a:ext cx="2698750" cy="593725"/>
            <a:chOff x="6194488" y="4432363"/>
            <a:chExt cx="2698750" cy="593725"/>
          </a:xfrm>
        </p:grpSpPr>
        <p:sp>
          <p:nvSpPr>
            <p:cNvPr id="46" name="object 46" descr=""/>
            <p:cNvSpPr/>
            <p:nvPr/>
          </p:nvSpPr>
          <p:spPr>
            <a:xfrm>
              <a:off x="6196076" y="443395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2653538" y="0"/>
                  </a:moveTo>
                  <a:lnTo>
                    <a:pt x="41910" y="0"/>
                  </a:lnTo>
                  <a:lnTo>
                    <a:pt x="25610" y="3298"/>
                  </a:lnTo>
                  <a:lnTo>
                    <a:pt x="12287" y="12287"/>
                  </a:lnTo>
                  <a:lnTo>
                    <a:pt x="3298" y="25610"/>
                  </a:lnTo>
                  <a:lnTo>
                    <a:pt x="0" y="41910"/>
                  </a:lnTo>
                  <a:lnTo>
                    <a:pt x="0" y="548513"/>
                  </a:lnTo>
                  <a:lnTo>
                    <a:pt x="3298" y="564832"/>
                  </a:lnTo>
                  <a:lnTo>
                    <a:pt x="12287" y="578199"/>
                  </a:lnTo>
                  <a:lnTo>
                    <a:pt x="25610" y="587232"/>
                  </a:lnTo>
                  <a:lnTo>
                    <a:pt x="41910" y="590550"/>
                  </a:lnTo>
                  <a:lnTo>
                    <a:pt x="2653538" y="590550"/>
                  </a:lnTo>
                  <a:lnTo>
                    <a:pt x="2669857" y="587232"/>
                  </a:lnTo>
                  <a:lnTo>
                    <a:pt x="2683224" y="578199"/>
                  </a:lnTo>
                  <a:lnTo>
                    <a:pt x="2692257" y="564832"/>
                  </a:lnTo>
                  <a:lnTo>
                    <a:pt x="2695575" y="548513"/>
                  </a:lnTo>
                  <a:lnTo>
                    <a:pt x="2695575" y="41910"/>
                  </a:lnTo>
                  <a:lnTo>
                    <a:pt x="2692257" y="25610"/>
                  </a:lnTo>
                  <a:lnTo>
                    <a:pt x="2683224" y="12287"/>
                  </a:lnTo>
                  <a:lnTo>
                    <a:pt x="2669857" y="3298"/>
                  </a:lnTo>
                  <a:lnTo>
                    <a:pt x="265353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196076" y="443395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0" y="41910"/>
                  </a:moveTo>
                  <a:lnTo>
                    <a:pt x="3298" y="25610"/>
                  </a:lnTo>
                  <a:lnTo>
                    <a:pt x="12287" y="12287"/>
                  </a:lnTo>
                  <a:lnTo>
                    <a:pt x="25610" y="3298"/>
                  </a:lnTo>
                  <a:lnTo>
                    <a:pt x="41910" y="0"/>
                  </a:lnTo>
                  <a:lnTo>
                    <a:pt x="2653538" y="0"/>
                  </a:lnTo>
                  <a:lnTo>
                    <a:pt x="2669857" y="3298"/>
                  </a:lnTo>
                  <a:lnTo>
                    <a:pt x="2683224" y="12287"/>
                  </a:lnTo>
                  <a:lnTo>
                    <a:pt x="2692257" y="25610"/>
                  </a:lnTo>
                  <a:lnTo>
                    <a:pt x="2695575" y="41910"/>
                  </a:lnTo>
                  <a:lnTo>
                    <a:pt x="2695575" y="548513"/>
                  </a:lnTo>
                  <a:lnTo>
                    <a:pt x="2692257" y="564832"/>
                  </a:lnTo>
                  <a:lnTo>
                    <a:pt x="2683224" y="578199"/>
                  </a:lnTo>
                  <a:lnTo>
                    <a:pt x="2669857" y="587232"/>
                  </a:lnTo>
                  <a:lnTo>
                    <a:pt x="2653538" y="590550"/>
                  </a:lnTo>
                  <a:lnTo>
                    <a:pt x="41910" y="590550"/>
                  </a:lnTo>
                  <a:lnTo>
                    <a:pt x="25610" y="587232"/>
                  </a:lnTo>
                  <a:lnTo>
                    <a:pt x="12287" y="578199"/>
                  </a:lnTo>
                  <a:lnTo>
                    <a:pt x="3298" y="564832"/>
                  </a:lnTo>
                  <a:lnTo>
                    <a:pt x="0" y="548513"/>
                  </a:lnTo>
                  <a:lnTo>
                    <a:pt x="0" y="4191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6256654" y="4752022"/>
            <a:ext cx="125793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Supabase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/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Chroma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233362" y="5272151"/>
            <a:ext cx="11764010" cy="1438275"/>
          </a:xfrm>
          <a:custGeom>
            <a:avLst/>
            <a:gdLst/>
            <a:ahLst/>
            <a:cxnLst/>
            <a:rect l="l" t="t" r="r" b="b"/>
            <a:pathLst>
              <a:path w="11764010" h="1438275">
                <a:moveTo>
                  <a:pt x="0" y="71755"/>
                </a:moveTo>
                <a:lnTo>
                  <a:pt x="5644" y="43826"/>
                </a:lnTo>
                <a:lnTo>
                  <a:pt x="21035" y="21018"/>
                </a:lnTo>
                <a:lnTo>
                  <a:pt x="43864" y="5639"/>
                </a:lnTo>
                <a:lnTo>
                  <a:pt x="71818" y="0"/>
                </a:lnTo>
                <a:lnTo>
                  <a:pt x="11691556" y="0"/>
                </a:lnTo>
                <a:lnTo>
                  <a:pt x="11719504" y="5639"/>
                </a:lnTo>
                <a:lnTo>
                  <a:pt x="11742356" y="21018"/>
                </a:lnTo>
                <a:lnTo>
                  <a:pt x="11757779" y="43826"/>
                </a:lnTo>
                <a:lnTo>
                  <a:pt x="11763438" y="71755"/>
                </a:lnTo>
                <a:lnTo>
                  <a:pt x="11763438" y="1366393"/>
                </a:lnTo>
                <a:lnTo>
                  <a:pt x="11757779" y="1394347"/>
                </a:lnTo>
                <a:lnTo>
                  <a:pt x="11742356" y="1417175"/>
                </a:lnTo>
                <a:lnTo>
                  <a:pt x="11719504" y="1432567"/>
                </a:lnTo>
                <a:lnTo>
                  <a:pt x="11691556" y="1438211"/>
                </a:lnTo>
                <a:lnTo>
                  <a:pt x="71818" y="1438211"/>
                </a:lnTo>
                <a:lnTo>
                  <a:pt x="43864" y="1432567"/>
                </a:lnTo>
                <a:lnTo>
                  <a:pt x="21035" y="1417175"/>
                </a:lnTo>
                <a:lnTo>
                  <a:pt x="5644" y="1394347"/>
                </a:lnTo>
                <a:lnTo>
                  <a:pt x="0" y="1366393"/>
                </a:lnTo>
                <a:lnTo>
                  <a:pt x="0" y="71755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3769359" y="2623248"/>
            <a:ext cx="1640839" cy="447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Workflow engine</a:t>
            </a:r>
            <a:endParaRPr sz="1200">
              <a:latin typeface="Arial"/>
              <a:cs typeface="Arial"/>
            </a:endParaRPr>
          </a:p>
          <a:p>
            <a:pPr marL="635635">
              <a:lnSpc>
                <a:spcPct val="100000"/>
              </a:lnSpc>
              <a:spcBef>
                <a:spcPts val="9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Process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orchestration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254880" y="4673917"/>
            <a:ext cx="1293495" cy="276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Protection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 and</a:t>
            </a:r>
            <a:r>
              <a:rPr dirty="0" sz="8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control</a:t>
            </a:r>
            <a:r>
              <a:rPr dirty="0" sz="800" spc="5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when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interacting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with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 LLM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2714625" y="2057400"/>
            <a:ext cx="9322435" cy="3016885"/>
            <a:chOff x="2714625" y="2057400"/>
            <a:chExt cx="9322435" cy="3016885"/>
          </a:xfrm>
        </p:grpSpPr>
        <p:sp>
          <p:nvSpPr>
            <p:cNvPr id="53" name="object 53" descr=""/>
            <p:cNvSpPr/>
            <p:nvPr/>
          </p:nvSpPr>
          <p:spPr>
            <a:xfrm>
              <a:off x="2714625" y="3448049"/>
              <a:ext cx="6457950" cy="733425"/>
            </a:xfrm>
            <a:custGeom>
              <a:avLst/>
              <a:gdLst/>
              <a:ahLst/>
              <a:cxnLst/>
              <a:rect l="l" t="t" r="r" b="b"/>
              <a:pathLst>
                <a:path w="6457950" h="733425">
                  <a:moveTo>
                    <a:pt x="152400" y="361950"/>
                  </a:moveTo>
                  <a:lnTo>
                    <a:pt x="105664" y="0"/>
                  </a:lnTo>
                  <a:lnTo>
                    <a:pt x="0" y="0"/>
                  </a:lnTo>
                  <a:lnTo>
                    <a:pt x="46736" y="361950"/>
                  </a:lnTo>
                  <a:lnTo>
                    <a:pt x="0" y="723900"/>
                  </a:lnTo>
                  <a:lnTo>
                    <a:pt x="105664" y="723900"/>
                  </a:lnTo>
                  <a:lnTo>
                    <a:pt x="152400" y="361950"/>
                  </a:lnTo>
                  <a:close/>
                </a:path>
                <a:path w="6457950" h="733425">
                  <a:moveTo>
                    <a:pt x="3295650" y="371475"/>
                  </a:moveTo>
                  <a:lnTo>
                    <a:pt x="3251835" y="9525"/>
                  </a:lnTo>
                  <a:lnTo>
                    <a:pt x="3152775" y="9525"/>
                  </a:lnTo>
                  <a:lnTo>
                    <a:pt x="3196590" y="371475"/>
                  </a:lnTo>
                  <a:lnTo>
                    <a:pt x="3152775" y="733425"/>
                  </a:lnTo>
                  <a:lnTo>
                    <a:pt x="3251835" y="733425"/>
                  </a:lnTo>
                  <a:lnTo>
                    <a:pt x="3295650" y="371475"/>
                  </a:lnTo>
                  <a:close/>
                </a:path>
                <a:path w="6457950" h="733425">
                  <a:moveTo>
                    <a:pt x="6457950" y="371475"/>
                  </a:moveTo>
                  <a:lnTo>
                    <a:pt x="6411214" y="9525"/>
                  </a:lnTo>
                  <a:lnTo>
                    <a:pt x="6305550" y="9525"/>
                  </a:lnTo>
                  <a:lnTo>
                    <a:pt x="6352286" y="371475"/>
                  </a:lnTo>
                  <a:lnTo>
                    <a:pt x="6305550" y="733425"/>
                  </a:lnTo>
                  <a:lnTo>
                    <a:pt x="6411214" y="733425"/>
                  </a:lnTo>
                  <a:lnTo>
                    <a:pt x="6457950" y="371475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86175" y="2105025"/>
              <a:ext cx="228600" cy="238125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67550" y="2057400"/>
              <a:ext cx="304800" cy="304800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67825" y="2085975"/>
              <a:ext cx="257175" cy="247650"/>
            </a:xfrm>
            <a:prstGeom prst="rect">
              <a:avLst/>
            </a:prstGeom>
          </p:spPr>
        </p:pic>
        <p:sp>
          <p:nvSpPr>
            <p:cNvPr id="57" name="object 57" descr=""/>
            <p:cNvSpPr/>
            <p:nvPr/>
          </p:nvSpPr>
          <p:spPr>
            <a:xfrm>
              <a:off x="9329801" y="4405376"/>
              <a:ext cx="2705100" cy="666750"/>
            </a:xfrm>
            <a:custGeom>
              <a:avLst/>
              <a:gdLst/>
              <a:ahLst/>
              <a:cxnLst/>
              <a:rect l="l" t="t" r="r" b="b"/>
              <a:pathLst>
                <a:path w="2705100" h="666750">
                  <a:moveTo>
                    <a:pt x="2673223" y="0"/>
                  </a:moveTo>
                  <a:lnTo>
                    <a:pt x="31750" y="0"/>
                  </a:lnTo>
                  <a:lnTo>
                    <a:pt x="19395" y="2496"/>
                  </a:lnTo>
                  <a:lnTo>
                    <a:pt x="9302" y="9302"/>
                  </a:lnTo>
                  <a:lnTo>
                    <a:pt x="2496" y="19395"/>
                  </a:lnTo>
                  <a:lnTo>
                    <a:pt x="0" y="31750"/>
                  </a:lnTo>
                  <a:lnTo>
                    <a:pt x="0" y="634873"/>
                  </a:lnTo>
                  <a:lnTo>
                    <a:pt x="2496" y="647247"/>
                  </a:lnTo>
                  <a:lnTo>
                    <a:pt x="9302" y="657383"/>
                  </a:lnTo>
                  <a:lnTo>
                    <a:pt x="19395" y="664233"/>
                  </a:lnTo>
                  <a:lnTo>
                    <a:pt x="31750" y="666750"/>
                  </a:lnTo>
                  <a:lnTo>
                    <a:pt x="2673223" y="666750"/>
                  </a:lnTo>
                  <a:lnTo>
                    <a:pt x="2685597" y="664233"/>
                  </a:lnTo>
                  <a:lnTo>
                    <a:pt x="2695733" y="657383"/>
                  </a:lnTo>
                  <a:lnTo>
                    <a:pt x="2702583" y="647247"/>
                  </a:lnTo>
                  <a:lnTo>
                    <a:pt x="2705100" y="634873"/>
                  </a:lnTo>
                  <a:lnTo>
                    <a:pt x="2705100" y="31750"/>
                  </a:lnTo>
                  <a:lnTo>
                    <a:pt x="2702583" y="19395"/>
                  </a:lnTo>
                  <a:lnTo>
                    <a:pt x="2695733" y="9302"/>
                  </a:lnTo>
                  <a:lnTo>
                    <a:pt x="2685597" y="2496"/>
                  </a:lnTo>
                  <a:lnTo>
                    <a:pt x="267322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9329801" y="4405376"/>
              <a:ext cx="2705100" cy="666750"/>
            </a:xfrm>
            <a:custGeom>
              <a:avLst/>
              <a:gdLst/>
              <a:ahLst/>
              <a:cxnLst/>
              <a:rect l="l" t="t" r="r" b="b"/>
              <a:pathLst>
                <a:path w="2705100" h="666750">
                  <a:moveTo>
                    <a:pt x="0" y="31750"/>
                  </a:moveTo>
                  <a:lnTo>
                    <a:pt x="2496" y="19395"/>
                  </a:lnTo>
                  <a:lnTo>
                    <a:pt x="9302" y="9302"/>
                  </a:lnTo>
                  <a:lnTo>
                    <a:pt x="19395" y="2496"/>
                  </a:lnTo>
                  <a:lnTo>
                    <a:pt x="31750" y="0"/>
                  </a:lnTo>
                  <a:lnTo>
                    <a:pt x="2673223" y="0"/>
                  </a:lnTo>
                  <a:lnTo>
                    <a:pt x="2685597" y="2496"/>
                  </a:lnTo>
                  <a:lnTo>
                    <a:pt x="2695733" y="9302"/>
                  </a:lnTo>
                  <a:lnTo>
                    <a:pt x="2702583" y="19395"/>
                  </a:lnTo>
                  <a:lnTo>
                    <a:pt x="2705100" y="31750"/>
                  </a:lnTo>
                  <a:lnTo>
                    <a:pt x="2705100" y="634873"/>
                  </a:lnTo>
                  <a:lnTo>
                    <a:pt x="2702583" y="647247"/>
                  </a:lnTo>
                  <a:lnTo>
                    <a:pt x="2695733" y="657383"/>
                  </a:lnTo>
                  <a:lnTo>
                    <a:pt x="2685597" y="664233"/>
                  </a:lnTo>
                  <a:lnTo>
                    <a:pt x="2673223" y="666750"/>
                  </a:lnTo>
                  <a:lnTo>
                    <a:pt x="31750" y="666750"/>
                  </a:lnTo>
                  <a:lnTo>
                    <a:pt x="19395" y="664233"/>
                  </a:lnTo>
                  <a:lnTo>
                    <a:pt x="9302" y="657383"/>
                  </a:lnTo>
                  <a:lnTo>
                    <a:pt x="2496" y="647247"/>
                  </a:lnTo>
                  <a:lnTo>
                    <a:pt x="0" y="634873"/>
                  </a:lnTo>
                  <a:lnTo>
                    <a:pt x="0" y="317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4241546" y="3772789"/>
            <a:ext cx="147383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Verifying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rights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to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use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AI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platform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7689468" y="3796029"/>
            <a:ext cx="107505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Creating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7130795" y="4406611"/>
            <a:ext cx="1225550" cy="467359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8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577850">
              <a:lnSpc>
                <a:spcPct val="100000"/>
              </a:lnSpc>
              <a:spcBef>
                <a:spcPts val="5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Storing</a:t>
            </a:r>
            <a:r>
              <a:rPr dirty="0" sz="800" spc="-4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708900" y="4846256"/>
            <a:ext cx="106235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63" name="object 6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28625" y="2095500"/>
            <a:ext cx="219075" cy="228600"/>
          </a:xfrm>
          <a:prstGeom prst="rect">
            <a:avLst/>
          </a:prstGeom>
        </p:spPr>
      </p:pic>
      <p:sp>
        <p:nvSpPr>
          <p:cNvPr id="64" name="object 64" descr=""/>
          <p:cNvSpPr txBox="1"/>
          <p:nvPr/>
        </p:nvSpPr>
        <p:spPr>
          <a:xfrm>
            <a:off x="10084816" y="4472940"/>
            <a:ext cx="123634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transmission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9356090" y="4768532"/>
            <a:ext cx="112331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100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Denodo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(API)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6972934" y="2588323"/>
            <a:ext cx="1061720" cy="5060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3749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GPT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oss.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120B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411797" y="5372798"/>
            <a:ext cx="5124450" cy="864869"/>
          </a:xfrm>
          <a:prstGeom prst="rect">
            <a:avLst/>
          </a:prstGeom>
        </p:spPr>
        <p:txBody>
          <a:bodyPr wrap="square" lIns="0" tIns="958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950" spc="1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95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665"/>
              </a:spcBef>
              <a:buChar char="•"/>
              <a:tabLst>
                <a:tab pos="183515" algn="l"/>
              </a:tabLst>
            </a:pP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data</a:t>
            </a:r>
            <a:r>
              <a:rPr dirty="0" sz="950" spc="114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source</a:t>
            </a:r>
            <a:r>
              <a:rPr dirty="0" sz="950" spc="4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defined</a:t>
            </a:r>
            <a:r>
              <a:rPr dirty="0" sz="950" spc="9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within</a:t>
            </a:r>
            <a:r>
              <a:rPr dirty="0" sz="95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MVP</a:t>
            </a:r>
            <a:r>
              <a:rPr dirty="0" sz="950" spc="9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implementation</a:t>
            </a:r>
            <a:r>
              <a:rPr dirty="0" sz="9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is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credit</a:t>
            </a:r>
            <a:r>
              <a:rPr dirty="0" sz="950" spc="6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5E38B"/>
                </a:solidFill>
                <a:latin typeface="Microsoft Sans Serif"/>
                <a:cs typeface="Microsoft Sans Serif"/>
              </a:rPr>
              <a:t>register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.</a:t>
            </a:r>
            <a:endParaRPr sz="950">
              <a:latin typeface="Microsoft Sans Serif"/>
              <a:cs typeface="Microsoft Sans Serif"/>
            </a:endParaRPr>
          </a:p>
          <a:p>
            <a:pPr marL="184150" marR="5080" indent="-171450">
              <a:lnSpc>
                <a:spcPct val="105500"/>
              </a:lnSpc>
              <a:spcBef>
                <a:spcPts val="600"/>
              </a:spcBef>
              <a:buChar char="•"/>
              <a:tabLst>
                <a:tab pos="184150" algn="l"/>
              </a:tabLst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3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LLM</a:t>
            </a:r>
            <a:r>
              <a:rPr dirty="0" sz="950" spc="37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model</a:t>
            </a:r>
            <a:r>
              <a:rPr dirty="0" sz="950" spc="39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will</a:t>
            </a:r>
            <a:r>
              <a:rPr dirty="0" sz="950" spc="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connect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950" spc="3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3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950" spc="40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source</a:t>
            </a:r>
            <a:r>
              <a:rPr dirty="0" sz="95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via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3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Denodo</a:t>
            </a:r>
            <a:r>
              <a:rPr dirty="0" sz="950" spc="3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API</a:t>
            </a:r>
            <a:r>
              <a:rPr dirty="0" sz="950" spc="3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perform tokenization.</a:t>
            </a:r>
            <a:endParaRPr sz="950">
              <a:latin typeface="Microsoft Sans Serif"/>
              <a:cs typeface="Microsoft Sans Serif"/>
            </a:endParaRPr>
          </a:p>
        </p:txBody>
      </p:sp>
      <p:pic>
        <p:nvPicPr>
          <p:cNvPr id="68" name="object 68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19150" y="2924175"/>
            <a:ext cx="1143000" cy="304800"/>
          </a:xfrm>
          <a:prstGeom prst="rect">
            <a:avLst/>
          </a:prstGeom>
        </p:spPr>
      </p:pic>
      <p:sp>
        <p:nvSpPr>
          <p:cNvPr id="69" name="object 6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5"/>
              <a:t>Analytics</a:t>
            </a:r>
            <a:r>
              <a:rPr dirty="0" spc="190"/>
              <a:t> </a:t>
            </a:r>
            <a:r>
              <a:rPr dirty="0" spc="95"/>
              <a:t>and</a:t>
            </a:r>
            <a:r>
              <a:rPr dirty="0" spc="235"/>
              <a:t> </a:t>
            </a:r>
            <a:r>
              <a:rPr dirty="0" spc="105"/>
              <a:t>Forecasting:</a:t>
            </a:r>
            <a:r>
              <a:rPr dirty="0" spc="275"/>
              <a:t> </a:t>
            </a:r>
            <a:r>
              <a:rPr dirty="0" sz="1800" spc="60">
                <a:solidFill>
                  <a:srgbClr val="F5E38B"/>
                </a:solidFill>
              </a:rPr>
              <a:t>AN</a:t>
            </a:r>
            <a:r>
              <a:rPr dirty="0" sz="1800" spc="229">
                <a:solidFill>
                  <a:srgbClr val="F5E38B"/>
                </a:solidFill>
              </a:rPr>
              <a:t> </a:t>
            </a:r>
            <a:r>
              <a:rPr dirty="0" sz="1800" spc="105">
                <a:solidFill>
                  <a:srgbClr val="F5E38B"/>
                </a:solidFill>
              </a:rPr>
              <a:t>INTELLIGENT</a:t>
            </a:r>
            <a:r>
              <a:rPr dirty="0" sz="1800" spc="275">
                <a:solidFill>
                  <a:srgbClr val="F5E38B"/>
                </a:solidFill>
              </a:rPr>
              <a:t> </a:t>
            </a:r>
            <a:r>
              <a:rPr dirty="0" sz="1800" spc="105">
                <a:solidFill>
                  <a:srgbClr val="F5E38B"/>
                </a:solidFill>
              </a:rPr>
              <a:t>FINANCIAL</a:t>
            </a:r>
            <a:r>
              <a:rPr dirty="0" sz="1800" spc="130">
                <a:solidFill>
                  <a:srgbClr val="F5E38B"/>
                </a:solidFill>
              </a:rPr>
              <a:t> </a:t>
            </a:r>
            <a:r>
              <a:rPr dirty="0" sz="1800" spc="60">
                <a:solidFill>
                  <a:srgbClr val="F5E38B"/>
                </a:solidFill>
              </a:rPr>
              <a:t>ANALYST</a:t>
            </a:r>
            <a:endParaRPr sz="1800"/>
          </a:p>
        </p:txBody>
      </p:sp>
      <p:sp>
        <p:nvSpPr>
          <p:cNvPr id="70" name="object 70" descr=""/>
          <p:cNvSpPr txBox="1"/>
          <p:nvPr/>
        </p:nvSpPr>
        <p:spPr>
          <a:xfrm>
            <a:off x="6118478" y="5451475"/>
            <a:ext cx="5697855" cy="10902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950" spc="19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95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6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Scenario</a:t>
            </a:r>
            <a:r>
              <a:rPr dirty="0" sz="950" spc="434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modeling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:</a:t>
            </a:r>
            <a:r>
              <a:rPr dirty="0" sz="950" spc="4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answers</a:t>
            </a:r>
            <a:r>
              <a:rPr dirty="0" sz="950" spc="4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950" spc="4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questions,</a:t>
            </a:r>
            <a:r>
              <a:rPr dirty="0" sz="950" spc="4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scenarios</a:t>
            </a:r>
            <a:r>
              <a:rPr dirty="0" sz="950" spc="4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950" spc="4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modeling</a:t>
            </a:r>
            <a:r>
              <a:rPr dirty="0" sz="950" spc="3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situations,</a:t>
            </a:r>
            <a:r>
              <a:rPr dirty="0" sz="950" spc="4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transparency</a:t>
            </a:r>
            <a:r>
              <a:rPr dirty="0" sz="950" spc="4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5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endParaRPr sz="950">
              <a:latin typeface="Microsoft Sans Serif"/>
              <a:cs typeface="Microsoft Sans Serif"/>
            </a:endParaRPr>
          </a:p>
          <a:p>
            <a:pPr marL="18415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interpretation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95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thoughts</a:t>
            </a:r>
            <a:r>
              <a:rPr dirty="0" sz="9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methodological</a:t>
            </a:r>
            <a:r>
              <a:rPr dirty="0" sz="9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basis</a:t>
            </a:r>
            <a:endParaRPr sz="950">
              <a:latin typeface="Microsoft Sans Serif"/>
              <a:cs typeface="Microsoft Sans Serif"/>
            </a:endParaRPr>
          </a:p>
          <a:p>
            <a:pPr marL="183515" indent="-170815">
              <a:lnSpc>
                <a:spcPct val="100000"/>
              </a:lnSpc>
              <a:spcBef>
                <a:spcPts val="60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Price</a:t>
            </a:r>
            <a:r>
              <a:rPr dirty="0" sz="950" spc="10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stabilization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: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recommending</a:t>
            </a:r>
            <a:r>
              <a:rPr dirty="0" sz="95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necessary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measures,</a:t>
            </a:r>
            <a:r>
              <a:rPr dirty="0" sz="9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simulating</a:t>
            </a:r>
            <a:r>
              <a:rPr dirty="0" sz="9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consequences</a:t>
            </a:r>
            <a:r>
              <a:rPr dirty="0" sz="9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decisions</a:t>
            </a:r>
            <a:endParaRPr sz="950">
              <a:latin typeface="Microsoft Sans Serif"/>
              <a:cs typeface="Microsoft Sans Serif"/>
            </a:endParaRPr>
          </a:p>
          <a:p>
            <a:pPr marL="184150">
              <a:lnSpc>
                <a:spcPct val="100000"/>
              </a:lnSpc>
              <a:spcBef>
                <a:spcPts val="6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before</a:t>
            </a:r>
            <a:r>
              <a:rPr dirty="0" sz="9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they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are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made.</a:t>
            </a:r>
            <a:endParaRPr sz="950">
              <a:latin typeface="Microsoft Sans Serif"/>
              <a:cs typeface="Microsoft Sans Serif"/>
            </a:endParaRPr>
          </a:p>
          <a:p>
            <a:pPr marL="184150" marR="12700" indent="-171450">
              <a:lnSpc>
                <a:spcPts val="1200"/>
              </a:lnSpc>
              <a:spcBef>
                <a:spcPts val="50"/>
              </a:spcBef>
              <a:buFont typeface="Wingdings"/>
              <a:buChar char=""/>
              <a:tabLst>
                <a:tab pos="184150" algn="l"/>
              </a:tabLst>
            </a:pP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A</a:t>
            </a:r>
            <a:r>
              <a:rPr dirty="0" sz="950" spc="36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single</a:t>
            </a:r>
            <a:r>
              <a:rPr dirty="0" sz="950" spc="38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analytics</a:t>
            </a:r>
            <a:r>
              <a:rPr dirty="0" sz="950" spc="37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window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: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Access</a:t>
            </a:r>
            <a:r>
              <a:rPr dirty="0" sz="950" spc="3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95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all</a:t>
            </a:r>
            <a:r>
              <a:rPr dirty="0" sz="950" spc="3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corporate</a:t>
            </a:r>
            <a:r>
              <a:rPr dirty="0" sz="950" spc="3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analytics</a:t>
            </a:r>
            <a:r>
              <a:rPr dirty="0" sz="950" spc="3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sources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950" spc="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one</a:t>
            </a:r>
            <a:r>
              <a:rPr dirty="0" sz="95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place:</a:t>
            </a:r>
            <a:r>
              <a:rPr dirty="0" sz="950" spc="3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data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factory,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GNI,</a:t>
            </a:r>
            <a:r>
              <a:rPr dirty="0" sz="9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reporting,</a:t>
            </a:r>
            <a:r>
              <a:rPr dirty="0" sz="95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analytics.</a:t>
            </a:r>
            <a:endParaRPr sz="950">
              <a:latin typeface="Microsoft Sans Serif"/>
              <a:cs typeface="Microsoft Sans Serif"/>
            </a:endParaRPr>
          </a:p>
        </p:txBody>
      </p:sp>
      <p:grpSp>
        <p:nvGrpSpPr>
          <p:cNvPr id="71" name="object 71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72" name="object 7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73" name="object 73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 descr=""/>
          <p:cNvSpPr txBox="1"/>
          <p:nvPr/>
        </p:nvSpPr>
        <p:spPr>
          <a:xfrm>
            <a:off x="254634" y="1471231"/>
            <a:ext cx="888619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twin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that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answers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questions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integrates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all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corporate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analytics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-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proactive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decision-making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4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85725" y="2438400"/>
            <a:ext cx="11981815" cy="0"/>
          </a:xfrm>
          <a:custGeom>
            <a:avLst/>
            <a:gdLst/>
            <a:ahLst/>
            <a:cxnLst/>
            <a:rect l="l" t="t" r="r" b="b"/>
            <a:pathLst>
              <a:path w="11981815" h="0">
                <a:moveTo>
                  <a:pt x="0" y="0"/>
                </a:moveTo>
                <a:lnTo>
                  <a:pt x="11981434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8172450" y="2557526"/>
            <a:ext cx="142875" cy="1805305"/>
            <a:chOff x="8172450" y="2557526"/>
            <a:chExt cx="142875" cy="1805305"/>
          </a:xfrm>
        </p:grpSpPr>
        <p:sp>
          <p:nvSpPr>
            <p:cNvPr id="10" name="object 10" descr=""/>
            <p:cNvSpPr/>
            <p:nvPr/>
          </p:nvSpPr>
          <p:spPr>
            <a:xfrm>
              <a:off x="8253476" y="2557526"/>
              <a:ext cx="0" cy="1805305"/>
            </a:xfrm>
            <a:custGeom>
              <a:avLst/>
              <a:gdLst/>
              <a:ahLst/>
              <a:cxnLst/>
              <a:rect l="l" t="t" r="r" b="b"/>
              <a:pathLst>
                <a:path w="0" h="1805304">
                  <a:moveTo>
                    <a:pt x="0" y="0"/>
                  </a:moveTo>
                  <a:lnTo>
                    <a:pt x="0" y="1804924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172450" y="308610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5" y="0"/>
                  </a:lnTo>
                  <a:lnTo>
                    <a:pt x="0" y="361950"/>
                  </a:lnTo>
                  <a:lnTo>
                    <a:pt x="43815" y="723900"/>
                  </a:lnTo>
                  <a:lnTo>
                    <a:pt x="142875" y="723900"/>
                  </a:lnTo>
                  <a:lnTo>
                    <a:pt x="99059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4629150" y="2548001"/>
            <a:ext cx="152400" cy="1866900"/>
            <a:chOff x="4629150" y="2548001"/>
            <a:chExt cx="152400" cy="1866900"/>
          </a:xfrm>
        </p:grpSpPr>
        <p:sp>
          <p:nvSpPr>
            <p:cNvPr id="13" name="object 13" descr=""/>
            <p:cNvSpPr/>
            <p:nvPr/>
          </p:nvSpPr>
          <p:spPr>
            <a:xfrm>
              <a:off x="4729226" y="2548001"/>
              <a:ext cx="0" cy="1866900"/>
            </a:xfrm>
            <a:custGeom>
              <a:avLst/>
              <a:gdLst/>
              <a:ahLst/>
              <a:cxnLst/>
              <a:rect l="l" t="t" r="r" b="b"/>
              <a:pathLst>
                <a:path w="0" h="1866900">
                  <a:moveTo>
                    <a:pt x="0" y="0"/>
                  </a:moveTo>
                  <a:lnTo>
                    <a:pt x="0" y="1866519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629150" y="3076575"/>
              <a:ext cx="152400" cy="723900"/>
            </a:xfrm>
            <a:custGeom>
              <a:avLst/>
              <a:gdLst/>
              <a:ahLst/>
              <a:cxnLst/>
              <a:rect l="l" t="t" r="r" b="b"/>
              <a:pathLst>
                <a:path w="152400" h="723900">
                  <a:moveTo>
                    <a:pt x="152400" y="0"/>
                  </a:moveTo>
                  <a:lnTo>
                    <a:pt x="46736" y="0"/>
                  </a:lnTo>
                  <a:lnTo>
                    <a:pt x="0" y="361950"/>
                  </a:lnTo>
                  <a:lnTo>
                    <a:pt x="46736" y="723900"/>
                  </a:lnTo>
                  <a:lnTo>
                    <a:pt x="152400" y="723900"/>
                  </a:lnTo>
                  <a:lnTo>
                    <a:pt x="105663" y="36195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5979414" y="2122106"/>
            <a:ext cx="119189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ML</a:t>
            </a:r>
            <a:r>
              <a:rPr dirty="0" sz="1250" spc="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</a:t>
            </a:r>
            <a:r>
              <a:rPr dirty="0" sz="1250" spc="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93675" y="2517838"/>
            <a:ext cx="4280535" cy="1774825"/>
            <a:chOff x="193675" y="2517838"/>
            <a:chExt cx="4280535" cy="1774825"/>
          </a:xfrm>
        </p:grpSpPr>
        <p:sp>
          <p:nvSpPr>
            <p:cNvPr id="17" name="object 17" descr=""/>
            <p:cNvSpPr/>
            <p:nvPr/>
          </p:nvSpPr>
          <p:spPr>
            <a:xfrm>
              <a:off x="195262" y="2519426"/>
              <a:ext cx="4277360" cy="1771650"/>
            </a:xfrm>
            <a:custGeom>
              <a:avLst/>
              <a:gdLst/>
              <a:ahLst/>
              <a:cxnLst/>
              <a:rect l="l" t="t" r="r" b="b"/>
              <a:pathLst>
                <a:path w="4277360" h="1771650">
                  <a:moveTo>
                    <a:pt x="4097337" y="0"/>
                  </a:moveTo>
                  <a:lnTo>
                    <a:pt x="179349" y="0"/>
                  </a:lnTo>
                  <a:lnTo>
                    <a:pt x="131668" y="6404"/>
                  </a:lnTo>
                  <a:lnTo>
                    <a:pt x="88824" y="24478"/>
                  </a:lnTo>
                  <a:lnTo>
                    <a:pt x="52527" y="52514"/>
                  </a:lnTo>
                  <a:lnTo>
                    <a:pt x="24484" y="88805"/>
                  </a:lnTo>
                  <a:lnTo>
                    <a:pt x="6405" y="131644"/>
                  </a:lnTo>
                  <a:lnTo>
                    <a:pt x="0" y="179324"/>
                  </a:lnTo>
                  <a:lnTo>
                    <a:pt x="0" y="1592199"/>
                  </a:lnTo>
                  <a:lnTo>
                    <a:pt x="6405" y="1639887"/>
                  </a:lnTo>
                  <a:lnTo>
                    <a:pt x="24484" y="1682750"/>
                  </a:lnTo>
                  <a:lnTo>
                    <a:pt x="52527" y="1719071"/>
                  </a:lnTo>
                  <a:lnTo>
                    <a:pt x="88824" y="1747139"/>
                  </a:lnTo>
                  <a:lnTo>
                    <a:pt x="131668" y="1765236"/>
                  </a:lnTo>
                  <a:lnTo>
                    <a:pt x="179349" y="1771650"/>
                  </a:lnTo>
                  <a:lnTo>
                    <a:pt x="4097337" y="1771650"/>
                  </a:lnTo>
                  <a:lnTo>
                    <a:pt x="4145026" y="1765236"/>
                  </a:lnTo>
                  <a:lnTo>
                    <a:pt x="4187888" y="1747139"/>
                  </a:lnTo>
                  <a:lnTo>
                    <a:pt x="4224210" y="1719071"/>
                  </a:lnTo>
                  <a:lnTo>
                    <a:pt x="4252277" y="1682750"/>
                  </a:lnTo>
                  <a:lnTo>
                    <a:pt x="4270375" y="1639887"/>
                  </a:lnTo>
                  <a:lnTo>
                    <a:pt x="4276788" y="1592199"/>
                  </a:lnTo>
                  <a:lnTo>
                    <a:pt x="4276788" y="179324"/>
                  </a:lnTo>
                  <a:lnTo>
                    <a:pt x="4270375" y="131644"/>
                  </a:lnTo>
                  <a:lnTo>
                    <a:pt x="4252277" y="88805"/>
                  </a:lnTo>
                  <a:lnTo>
                    <a:pt x="4224210" y="52514"/>
                  </a:lnTo>
                  <a:lnTo>
                    <a:pt x="4187888" y="24478"/>
                  </a:lnTo>
                  <a:lnTo>
                    <a:pt x="4145026" y="6404"/>
                  </a:lnTo>
                  <a:lnTo>
                    <a:pt x="409733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95262" y="2519426"/>
              <a:ext cx="4277360" cy="1771650"/>
            </a:xfrm>
            <a:custGeom>
              <a:avLst/>
              <a:gdLst/>
              <a:ahLst/>
              <a:cxnLst/>
              <a:rect l="l" t="t" r="r" b="b"/>
              <a:pathLst>
                <a:path w="4277360" h="1771650">
                  <a:moveTo>
                    <a:pt x="0" y="179324"/>
                  </a:moveTo>
                  <a:lnTo>
                    <a:pt x="6405" y="131644"/>
                  </a:lnTo>
                  <a:lnTo>
                    <a:pt x="24484" y="88805"/>
                  </a:lnTo>
                  <a:lnTo>
                    <a:pt x="52527" y="52514"/>
                  </a:lnTo>
                  <a:lnTo>
                    <a:pt x="88824" y="24478"/>
                  </a:lnTo>
                  <a:lnTo>
                    <a:pt x="131668" y="6404"/>
                  </a:lnTo>
                  <a:lnTo>
                    <a:pt x="179349" y="0"/>
                  </a:lnTo>
                  <a:lnTo>
                    <a:pt x="4097337" y="0"/>
                  </a:lnTo>
                  <a:lnTo>
                    <a:pt x="4145026" y="6404"/>
                  </a:lnTo>
                  <a:lnTo>
                    <a:pt x="4187888" y="24478"/>
                  </a:lnTo>
                  <a:lnTo>
                    <a:pt x="4224210" y="52514"/>
                  </a:lnTo>
                  <a:lnTo>
                    <a:pt x="4252277" y="88805"/>
                  </a:lnTo>
                  <a:lnTo>
                    <a:pt x="4270375" y="131644"/>
                  </a:lnTo>
                  <a:lnTo>
                    <a:pt x="4276788" y="179324"/>
                  </a:lnTo>
                  <a:lnTo>
                    <a:pt x="4276788" y="1592199"/>
                  </a:lnTo>
                  <a:lnTo>
                    <a:pt x="4270375" y="1639887"/>
                  </a:lnTo>
                  <a:lnTo>
                    <a:pt x="4252277" y="1682750"/>
                  </a:lnTo>
                  <a:lnTo>
                    <a:pt x="4224210" y="1719071"/>
                  </a:lnTo>
                  <a:lnTo>
                    <a:pt x="4187888" y="1747139"/>
                  </a:lnTo>
                  <a:lnTo>
                    <a:pt x="4145026" y="1765236"/>
                  </a:lnTo>
                  <a:lnTo>
                    <a:pt x="4097337" y="1771650"/>
                  </a:lnTo>
                  <a:lnTo>
                    <a:pt x="179349" y="1771650"/>
                  </a:lnTo>
                  <a:lnTo>
                    <a:pt x="131668" y="1765236"/>
                  </a:lnTo>
                  <a:lnTo>
                    <a:pt x="88824" y="1747139"/>
                  </a:lnTo>
                  <a:lnTo>
                    <a:pt x="52527" y="1719071"/>
                  </a:lnTo>
                  <a:lnTo>
                    <a:pt x="24484" y="1682750"/>
                  </a:lnTo>
                  <a:lnTo>
                    <a:pt x="6405" y="1639887"/>
                  </a:lnTo>
                  <a:lnTo>
                    <a:pt x="0" y="1592199"/>
                  </a:lnTo>
                  <a:lnTo>
                    <a:pt x="0" y="17932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1481074" y="2602229"/>
            <a:ext cx="14808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Interaction</a:t>
            </a:r>
            <a:r>
              <a:rPr dirty="0" sz="1200" spc="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4994338" y="3765613"/>
            <a:ext cx="3013075" cy="644525"/>
            <a:chOff x="4994338" y="3765613"/>
            <a:chExt cx="3013075" cy="644525"/>
          </a:xfrm>
        </p:grpSpPr>
        <p:sp>
          <p:nvSpPr>
            <p:cNvPr id="21" name="object 21" descr=""/>
            <p:cNvSpPr/>
            <p:nvPr/>
          </p:nvSpPr>
          <p:spPr>
            <a:xfrm>
              <a:off x="4995926" y="3767201"/>
              <a:ext cx="3009900" cy="628650"/>
            </a:xfrm>
            <a:custGeom>
              <a:avLst/>
              <a:gdLst/>
              <a:ahLst/>
              <a:cxnLst/>
              <a:rect l="l" t="t" r="r" b="b"/>
              <a:pathLst>
                <a:path w="3009900" h="628650">
                  <a:moveTo>
                    <a:pt x="294614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946146" y="628650"/>
                  </a:lnTo>
                  <a:lnTo>
                    <a:pt x="2970948" y="623635"/>
                  </a:lnTo>
                  <a:lnTo>
                    <a:pt x="2991215" y="609965"/>
                  </a:lnTo>
                  <a:lnTo>
                    <a:pt x="3004885" y="589698"/>
                  </a:lnTo>
                  <a:lnTo>
                    <a:pt x="3009900" y="564896"/>
                  </a:lnTo>
                  <a:lnTo>
                    <a:pt x="3009900" y="63626"/>
                  </a:lnTo>
                  <a:lnTo>
                    <a:pt x="3004885" y="38844"/>
                  </a:lnTo>
                  <a:lnTo>
                    <a:pt x="2991215" y="18621"/>
                  </a:lnTo>
                  <a:lnTo>
                    <a:pt x="2970948" y="4994"/>
                  </a:lnTo>
                  <a:lnTo>
                    <a:pt x="294614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995926" y="3767201"/>
              <a:ext cx="3009900" cy="628650"/>
            </a:xfrm>
            <a:custGeom>
              <a:avLst/>
              <a:gdLst/>
              <a:ahLst/>
              <a:cxnLst/>
              <a:rect l="l" t="t" r="r" b="b"/>
              <a:pathLst>
                <a:path w="300990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946146" y="0"/>
                  </a:lnTo>
                  <a:lnTo>
                    <a:pt x="2970948" y="4994"/>
                  </a:lnTo>
                  <a:lnTo>
                    <a:pt x="2991215" y="18621"/>
                  </a:lnTo>
                  <a:lnTo>
                    <a:pt x="3004885" y="38844"/>
                  </a:lnTo>
                  <a:lnTo>
                    <a:pt x="3009900" y="63626"/>
                  </a:lnTo>
                  <a:lnTo>
                    <a:pt x="3009900" y="564896"/>
                  </a:lnTo>
                  <a:lnTo>
                    <a:pt x="3004885" y="589698"/>
                  </a:lnTo>
                  <a:lnTo>
                    <a:pt x="2991215" y="609965"/>
                  </a:lnTo>
                  <a:lnTo>
                    <a:pt x="2970948" y="623635"/>
                  </a:lnTo>
                  <a:lnTo>
                    <a:pt x="294614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38825" y="3990975"/>
              <a:ext cx="1009650" cy="419100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5820028" y="3833177"/>
            <a:ext cx="12426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engine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8470963" y="2574988"/>
            <a:ext cx="3565525" cy="727075"/>
            <a:chOff x="8470963" y="2574988"/>
            <a:chExt cx="3565525" cy="727075"/>
          </a:xfrm>
        </p:grpSpPr>
        <p:sp>
          <p:nvSpPr>
            <p:cNvPr id="26" name="object 26" descr=""/>
            <p:cNvSpPr/>
            <p:nvPr/>
          </p:nvSpPr>
          <p:spPr>
            <a:xfrm>
              <a:off x="8472551" y="2576576"/>
              <a:ext cx="3562350" cy="723900"/>
            </a:xfrm>
            <a:custGeom>
              <a:avLst/>
              <a:gdLst/>
              <a:ahLst/>
              <a:cxnLst/>
              <a:rect l="l" t="t" r="r" b="b"/>
              <a:pathLst>
                <a:path w="3562350" h="723900">
                  <a:moveTo>
                    <a:pt x="3527679" y="0"/>
                  </a:moveTo>
                  <a:lnTo>
                    <a:pt x="34544" y="0"/>
                  </a:lnTo>
                  <a:lnTo>
                    <a:pt x="21109" y="2718"/>
                  </a:lnTo>
                  <a:lnTo>
                    <a:pt x="10128" y="10128"/>
                  </a:lnTo>
                  <a:lnTo>
                    <a:pt x="2718" y="21109"/>
                  </a:lnTo>
                  <a:lnTo>
                    <a:pt x="0" y="34544"/>
                  </a:lnTo>
                  <a:lnTo>
                    <a:pt x="0" y="689228"/>
                  </a:lnTo>
                  <a:lnTo>
                    <a:pt x="2718" y="702683"/>
                  </a:lnTo>
                  <a:lnTo>
                    <a:pt x="10128" y="713708"/>
                  </a:lnTo>
                  <a:lnTo>
                    <a:pt x="21109" y="721161"/>
                  </a:lnTo>
                  <a:lnTo>
                    <a:pt x="34544" y="723900"/>
                  </a:lnTo>
                  <a:lnTo>
                    <a:pt x="3527679" y="723900"/>
                  </a:lnTo>
                  <a:lnTo>
                    <a:pt x="3541133" y="721161"/>
                  </a:lnTo>
                  <a:lnTo>
                    <a:pt x="3552158" y="713708"/>
                  </a:lnTo>
                  <a:lnTo>
                    <a:pt x="3559611" y="702683"/>
                  </a:lnTo>
                  <a:lnTo>
                    <a:pt x="3562350" y="689228"/>
                  </a:lnTo>
                  <a:lnTo>
                    <a:pt x="3562350" y="34544"/>
                  </a:lnTo>
                  <a:lnTo>
                    <a:pt x="3559611" y="21109"/>
                  </a:lnTo>
                  <a:lnTo>
                    <a:pt x="3552158" y="10128"/>
                  </a:lnTo>
                  <a:lnTo>
                    <a:pt x="3541133" y="2718"/>
                  </a:lnTo>
                  <a:lnTo>
                    <a:pt x="35276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472551" y="2576576"/>
              <a:ext cx="3562350" cy="723900"/>
            </a:xfrm>
            <a:custGeom>
              <a:avLst/>
              <a:gdLst/>
              <a:ahLst/>
              <a:cxnLst/>
              <a:rect l="l" t="t" r="r" b="b"/>
              <a:pathLst>
                <a:path w="3562350" h="723900">
                  <a:moveTo>
                    <a:pt x="0" y="34544"/>
                  </a:moveTo>
                  <a:lnTo>
                    <a:pt x="2718" y="21109"/>
                  </a:lnTo>
                  <a:lnTo>
                    <a:pt x="10128" y="10128"/>
                  </a:lnTo>
                  <a:lnTo>
                    <a:pt x="21109" y="2718"/>
                  </a:lnTo>
                  <a:lnTo>
                    <a:pt x="34544" y="0"/>
                  </a:lnTo>
                  <a:lnTo>
                    <a:pt x="3527679" y="0"/>
                  </a:lnTo>
                  <a:lnTo>
                    <a:pt x="3541133" y="2718"/>
                  </a:lnTo>
                  <a:lnTo>
                    <a:pt x="3552158" y="10128"/>
                  </a:lnTo>
                  <a:lnTo>
                    <a:pt x="3559611" y="21109"/>
                  </a:lnTo>
                  <a:lnTo>
                    <a:pt x="3562350" y="34544"/>
                  </a:lnTo>
                  <a:lnTo>
                    <a:pt x="3562350" y="689228"/>
                  </a:lnTo>
                  <a:lnTo>
                    <a:pt x="3559611" y="702683"/>
                  </a:lnTo>
                  <a:lnTo>
                    <a:pt x="3552158" y="713708"/>
                  </a:lnTo>
                  <a:lnTo>
                    <a:pt x="3541133" y="721161"/>
                  </a:lnTo>
                  <a:lnTo>
                    <a:pt x="3527679" y="723900"/>
                  </a:lnTo>
                  <a:lnTo>
                    <a:pt x="34544" y="723900"/>
                  </a:lnTo>
                  <a:lnTo>
                    <a:pt x="21109" y="721161"/>
                  </a:lnTo>
                  <a:lnTo>
                    <a:pt x="10128" y="713708"/>
                  </a:lnTo>
                  <a:lnTo>
                    <a:pt x="2718" y="702683"/>
                  </a:lnTo>
                  <a:lnTo>
                    <a:pt x="0" y="689228"/>
                  </a:lnTo>
                  <a:lnTo>
                    <a:pt x="0" y="3454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8554719" y="2641028"/>
            <a:ext cx="2606040" cy="5137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42695">
              <a:lnSpc>
                <a:spcPts val="123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source</a:t>
            </a:r>
            <a:endParaRPr sz="1100">
              <a:latin typeface="Arial"/>
              <a:cs typeface="Arial"/>
            </a:endParaRPr>
          </a:p>
          <a:p>
            <a:pPr marL="189865" indent="-177165">
              <a:lnSpc>
                <a:spcPts val="1230"/>
              </a:lnSpc>
              <a:buChar char="•"/>
              <a:tabLst>
                <a:tab pos="18986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Report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completed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foreign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exchange</a:t>
            </a:r>
            <a:endParaRPr sz="1100">
              <a:latin typeface="Microsoft Sans Serif"/>
              <a:cs typeface="Microsoft Sans Serif"/>
            </a:endParaRPr>
          </a:p>
          <a:p>
            <a:pPr marL="190500">
              <a:lnSpc>
                <a:spcPct val="100000"/>
              </a:lnSpc>
              <a:spcBef>
                <a:spcPts val="30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transactions: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PR-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9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(ESSP)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29" name="object 29" descr=""/>
          <p:cNvSpPr/>
          <p:nvPr/>
        </p:nvSpPr>
        <p:spPr>
          <a:xfrm>
            <a:off x="204787" y="4624451"/>
            <a:ext cx="11849735" cy="857250"/>
          </a:xfrm>
          <a:custGeom>
            <a:avLst/>
            <a:gdLst/>
            <a:ahLst/>
            <a:cxnLst/>
            <a:rect l="l" t="t" r="r" b="b"/>
            <a:pathLst>
              <a:path w="11849735" h="857250">
                <a:moveTo>
                  <a:pt x="0" y="42799"/>
                </a:moveTo>
                <a:lnTo>
                  <a:pt x="3363" y="26092"/>
                </a:lnTo>
                <a:lnTo>
                  <a:pt x="12538" y="12493"/>
                </a:lnTo>
                <a:lnTo>
                  <a:pt x="26146" y="3347"/>
                </a:lnTo>
                <a:lnTo>
                  <a:pt x="42811" y="0"/>
                </a:lnTo>
                <a:lnTo>
                  <a:pt x="11806237" y="0"/>
                </a:lnTo>
                <a:lnTo>
                  <a:pt x="11822963" y="3347"/>
                </a:lnTo>
                <a:lnTo>
                  <a:pt x="11836606" y="12493"/>
                </a:lnTo>
                <a:lnTo>
                  <a:pt x="11845796" y="26092"/>
                </a:lnTo>
                <a:lnTo>
                  <a:pt x="11849163" y="42799"/>
                </a:lnTo>
                <a:lnTo>
                  <a:pt x="11849163" y="814324"/>
                </a:lnTo>
                <a:lnTo>
                  <a:pt x="11845796" y="831050"/>
                </a:lnTo>
                <a:lnTo>
                  <a:pt x="11836606" y="844692"/>
                </a:lnTo>
                <a:lnTo>
                  <a:pt x="11822963" y="853882"/>
                </a:lnTo>
                <a:lnTo>
                  <a:pt x="11806237" y="857250"/>
                </a:lnTo>
                <a:lnTo>
                  <a:pt x="42811" y="857250"/>
                </a:lnTo>
                <a:lnTo>
                  <a:pt x="26146" y="853882"/>
                </a:lnTo>
                <a:lnTo>
                  <a:pt x="12538" y="844692"/>
                </a:lnTo>
                <a:lnTo>
                  <a:pt x="3363" y="831050"/>
                </a:lnTo>
                <a:lnTo>
                  <a:pt x="0" y="814324"/>
                </a:lnTo>
                <a:lnTo>
                  <a:pt x="0" y="42799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0" name="object 3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8250" y="2105025"/>
            <a:ext cx="228600" cy="228600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00700" y="2066925"/>
            <a:ext cx="304800" cy="304800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91600" y="2085975"/>
            <a:ext cx="257175" cy="257175"/>
          </a:xfrm>
          <a:prstGeom prst="rect">
            <a:avLst/>
          </a:prstGeom>
        </p:spPr>
      </p:pic>
      <p:grpSp>
        <p:nvGrpSpPr>
          <p:cNvPr id="33" name="object 33" descr=""/>
          <p:cNvGrpSpPr/>
          <p:nvPr/>
        </p:nvGrpSpPr>
        <p:grpSpPr>
          <a:xfrm>
            <a:off x="8480488" y="3394138"/>
            <a:ext cx="3546475" cy="1022350"/>
            <a:chOff x="8480488" y="3394138"/>
            <a:chExt cx="3546475" cy="1022350"/>
          </a:xfrm>
        </p:grpSpPr>
        <p:sp>
          <p:nvSpPr>
            <p:cNvPr id="34" name="object 34" descr=""/>
            <p:cNvSpPr/>
            <p:nvPr/>
          </p:nvSpPr>
          <p:spPr>
            <a:xfrm>
              <a:off x="8482076" y="3395726"/>
              <a:ext cx="3543300" cy="1019175"/>
            </a:xfrm>
            <a:custGeom>
              <a:avLst/>
              <a:gdLst/>
              <a:ahLst/>
              <a:cxnLst/>
              <a:rect l="l" t="t" r="r" b="b"/>
              <a:pathLst>
                <a:path w="3543300" h="1019175">
                  <a:moveTo>
                    <a:pt x="3470782" y="0"/>
                  </a:moveTo>
                  <a:lnTo>
                    <a:pt x="72390" y="0"/>
                  </a:lnTo>
                  <a:lnTo>
                    <a:pt x="44201" y="5685"/>
                  </a:lnTo>
                  <a:lnTo>
                    <a:pt x="21193" y="21193"/>
                  </a:lnTo>
                  <a:lnTo>
                    <a:pt x="5685" y="44201"/>
                  </a:lnTo>
                  <a:lnTo>
                    <a:pt x="0" y="72389"/>
                  </a:lnTo>
                  <a:lnTo>
                    <a:pt x="0" y="946657"/>
                  </a:lnTo>
                  <a:lnTo>
                    <a:pt x="5685" y="974865"/>
                  </a:lnTo>
                  <a:lnTo>
                    <a:pt x="21193" y="997918"/>
                  </a:lnTo>
                  <a:lnTo>
                    <a:pt x="44201" y="1013469"/>
                  </a:lnTo>
                  <a:lnTo>
                    <a:pt x="72390" y="1019175"/>
                  </a:lnTo>
                  <a:lnTo>
                    <a:pt x="3470782" y="1019175"/>
                  </a:lnTo>
                  <a:lnTo>
                    <a:pt x="3498990" y="1013469"/>
                  </a:lnTo>
                  <a:lnTo>
                    <a:pt x="3522043" y="997918"/>
                  </a:lnTo>
                  <a:lnTo>
                    <a:pt x="3537594" y="974865"/>
                  </a:lnTo>
                  <a:lnTo>
                    <a:pt x="3543300" y="946657"/>
                  </a:lnTo>
                  <a:lnTo>
                    <a:pt x="3543300" y="72389"/>
                  </a:lnTo>
                  <a:lnTo>
                    <a:pt x="3537594" y="44201"/>
                  </a:lnTo>
                  <a:lnTo>
                    <a:pt x="3522043" y="21193"/>
                  </a:lnTo>
                  <a:lnTo>
                    <a:pt x="3498990" y="5685"/>
                  </a:lnTo>
                  <a:lnTo>
                    <a:pt x="347078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482076" y="3395726"/>
              <a:ext cx="3543300" cy="1019175"/>
            </a:xfrm>
            <a:custGeom>
              <a:avLst/>
              <a:gdLst/>
              <a:ahLst/>
              <a:cxnLst/>
              <a:rect l="l" t="t" r="r" b="b"/>
              <a:pathLst>
                <a:path w="3543300" h="1019175">
                  <a:moveTo>
                    <a:pt x="0" y="72389"/>
                  </a:moveTo>
                  <a:lnTo>
                    <a:pt x="5685" y="44201"/>
                  </a:lnTo>
                  <a:lnTo>
                    <a:pt x="21193" y="21193"/>
                  </a:lnTo>
                  <a:lnTo>
                    <a:pt x="44201" y="5685"/>
                  </a:lnTo>
                  <a:lnTo>
                    <a:pt x="72390" y="0"/>
                  </a:lnTo>
                  <a:lnTo>
                    <a:pt x="3470782" y="0"/>
                  </a:lnTo>
                  <a:lnTo>
                    <a:pt x="3498990" y="5685"/>
                  </a:lnTo>
                  <a:lnTo>
                    <a:pt x="3522043" y="21193"/>
                  </a:lnTo>
                  <a:lnTo>
                    <a:pt x="3537594" y="44201"/>
                  </a:lnTo>
                  <a:lnTo>
                    <a:pt x="3543300" y="72389"/>
                  </a:lnTo>
                  <a:lnTo>
                    <a:pt x="3543300" y="946657"/>
                  </a:lnTo>
                  <a:lnTo>
                    <a:pt x="3537594" y="974865"/>
                  </a:lnTo>
                  <a:lnTo>
                    <a:pt x="3522043" y="997918"/>
                  </a:lnTo>
                  <a:lnTo>
                    <a:pt x="3498990" y="1013469"/>
                  </a:lnTo>
                  <a:lnTo>
                    <a:pt x="3470782" y="1019175"/>
                  </a:lnTo>
                  <a:lnTo>
                    <a:pt x="72390" y="1019175"/>
                  </a:lnTo>
                  <a:lnTo>
                    <a:pt x="44201" y="1013469"/>
                  </a:lnTo>
                  <a:lnTo>
                    <a:pt x="21193" y="997918"/>
                  </a:lnTo>
                  <a:lnTo>
                    <a:pt x="5685" y="974865"/>
                  </a:lnTo>
                  <a:lnTo>
                    <a:pt x="0" y="946657"/>
                  </a:lnTo>
                  <a:lnTo>
                    <a:pt x="0" y="7238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8538591" y="3362774"/>
            <a:ext cx="2381250" cy="870585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 marL="746125">
              <a:lnSpc>
                <a:spcPct val="100000"/>
              </a:lnSpc>
              <a:spcBef>
                <a:spcPts val="78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preparation</a:t>
            </a:r>
            <a:endParaRPr sz="1100">
              <a:latin typeface="Arial"/>
              <a:cs typeface="Arial"/>
            </a:endParaRPr>
          </a:p>
          <a:p>
            <a:pPr marL="182245" indent="-169545">
              <a:lnSpc>
                <a:spcPct val="100000"/>
              </a:lnSpc>
              <a:spcBef>
                <a:spcPts val="690"/>
              </a:spcBef>
              <a:buChar char="•"/>
              <a:tabLst>
                <a:tab pos="18224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masked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endParaRPr sz="1100">
              <a:latin typeface="Microsoft Sans Serif"/>
              <a:cs typeface="Microsoft Sans Serif"/>
            </a:endParaRPr>
          </a:p>
          <a:p>
            <a:pPr marL="182245" indent="-169545">
              <a:lnSpc>
                <a:spcPts val="1295"/>
              </a:lnSpc>
              <a:spcBef>
                <a:spcPts val="35"/>
              </a:spcBef>
              <a:buChar char="•"/>
              <a:tabLst>
                <a:tab pos="18224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Implementing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1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transactional</a:t>
            </a:r>
            <a:r>
              <a:rPr dirty="0" sz="11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graph</a:t>
            </a:r>
            <a:endParaRPr sz="1100">
              <a:latin typeface="Microsoft Sans Serif"/>
              <a:cs typeface="Microsoft Sans Serif"/>
            </a:endParaRPr>
          </a:p>
          <a:p>
            <a:pPr marL="182245" indent="-169545">
              <a:lnSpc>
                <a:spcPts val="1295"/>
              </a:lnSpc>
              <a:buChar char="•"/>
              <a:tabLst>
                <a:tab pos="18224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Forming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node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features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476250" y="3000375"/>
            <a:ext cx="3838575" cy="1143000"/>
            <a:chOff x="476250" y="3000375"/>
            <a:chExt cx="3838575" cy="1143000"/>
          </a:xfrm>
        </p:grpSpPr>
        <p:pic>
          <p:nvPicPr>
            <p:cNvPr id="38" name="object 3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6250" y="3076575"/>
              <a:ext cx="1295400" cy="38100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5975" y="3000375"/>
              <a:ext cx="2228850" cy="1143000"/>
            </a:xfrm>
            <a:prstGeom prst="rect">
              <a:avLst/>
            </a:prstGeom>
          </p:spPr>
        </p:pic>
      </p:grpSp>
      <p:sp>
        <p:nvSpPr>
          <p:cNvPr id="40" name="object 40" descr=""/>
          <p:cNvSpPr txBox="1"/>
          <p:nvPr/>
        </p:nvSpPr>
        <p:spPr>
          <a:xfrm>
            <a:off x="411480" y="3890009"/>
            <a:ext cx="14281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SANKEY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DIAGRAM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5003863" y="2555938"/>
            <a:ext cx="3013075" cy="1136650"/>
            <a:chOff x="5003863" y="2555938"/>
            <a:chExt cx="3013075" cy="1136650"/>
          </a:xfrm>
        </p:grpSpPr>
        <p:sp>
          <p:nvSpPr>
            <p:cNvPr id="42" name="object 42" descr=""/>
            <p:cNvSpPr/>
            <p:nvPr/>
          </p:nvSpPr>
          <p:spPr>
            <a:xfrm>
              <a:off x="5005451" y="2557526"/>
              <a:ext cx="3009900" cy="1133475"/>
            </a:xfrm>
            <a:custGeom>
              <a:avLst/>
              <a:gdLst/>
              <a:ahLst/>
              <a:cxnLst/>
              <a:rect l="l" t="t" r="r" b="b"/>
              <a:pathLst>
                <a:path w="3009900" h="1133475">
                  <a:moveTo>
                    <a:pt x="2955671" y="0"/>
                  </a:moveTo>
                  <a:lnTo>
                    <a:pt x="54101" y="0"/>
                  </a:lnTo>
                  <a:lnTo>
                    <a:pt x="33057" y="4256"/>
                  </a:lnTo>
                  <a:lnTo>
                    <a:pt x="15859" y="15859"/>
                  </a:lnTo>
                  <a:lnTo>
                    <a:pt x="4256" y="33057"/>
                  </a:lnTo>
                  <a:lnTo>
                    <a:pt x="0" y="54101"/>
                  </a:lnTo>
                  <a:lnTo>
                    <a:pt x="0" y="1079246"/>
                  </a:lnTo>
                  <a:lnTo>
                    <a:pt x="4256" y="1100310"/>
                  </a:lnTo>
                  <a:lnTo>
                    <a:pt x="15859" y="1117552"/>
                  </a:lnTo>
                  <a:lnTo>
                    <a:pt x="33057" y="1129198"/>
                  </a:lnTo>
                  <a:lnTo>
                    <a:pt x="54101" y="1133475"/>
                  </a:lnTo>
                  <a:lnTo>
                    <a:pt x="2955671" y="1133475"/>
                  </a:lnTo>
                  <a:lnTo>
                    <a:pt x="2976735" y="1129198"/>
                  </a:lnTo>
                  <a:lnTo>
                    <a:pt x="2993977" y="1117552"/>
                  </a:lnTo>
                  <a:lnTo>
                    <a:pt x="3005623" y="1100310"/>
                  </a:lnTo>
                  <a:lnTo>
                    <a:pt x="3009900" y="1079246"/>
                  </a:lnTo>
                  <a:lnTo>
                    <a:pt x="3009900" y="54101"/>
                  </a:lnTo>
                  <a:lnTo>
                    <a:pt x="3005623" y="33057"/>
                  </a:lnTo>
                  <a:lnTo>
                    <a:pt x="2993977" y="15859"/>
                  </a:lnTo>
                  <a:lnTo>
                    <a:pt x="2976735" y="4256"/>
                  </a:lnTo>
                  <a:lnTo>
                    <a:pt x="295567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5005451" y="2557526"/>
              <a:ext cx="3009900" cy="1133475"/>
            </a:xfrm>
            <a:custGeom>
              <a:avLst/>
              <a:gdLst/>
              <a:ahLst/>
              <a:cxnLst/>
              <a:rect l="l" t="t" r="r" b="b"/>
              <a:pathLst>
                <a:path w="3009900" h="1133475">
                  <a:moveTo>
                    <a:pt x="0" y="54101"/>
                  </a:moveTo>
                  <a:lnTo>
                    <a:pt x="4256" y="33057"/>
                  </a:lnTo>
                  <a:lnTo>
                    <a:pt x="15859" y="15859"/>
                  </a:lnTo>
                  <a:lnTo>
                    <a:pt x="33057" y="4256"/>
                  </a:lnTo>
                  <a:lnTo>
                    <a:pt x="54101" y="0"/>
                  </a:lnTo>
                  <a:lnTo>
                    <a:pt x="2955671" y="0"/>
                  </a:lnTo>
                  <a:lnTo>
                    <a:pt x="2976735" y="4256"/>
                  </a:lnTo>
                  <a:lnTo>
                    <a:pt x="2993977" y="15859"/>
                  </a:lnTo>
                  <a:lnTo>
                    <a:pt x="3005623" y="33057"/>
                  </a:lnTo>
                  <a:lnTo>
                    <a:pt x="3009900" y="54101"/>
                  </a:lnTo>
                  <a:lnTo>
                    <a:pt x="3009900" y="1079246"/>
                  </a:lnTo>
                  <a:lnTo>
                    <a:pt x="3005623" y="1100310"/>
                  </a:lnTo>
                  <a:lnTo>
                    <a:pt x="2993977" y="1117552"/>
                  </a:lnTo>
                  <a:lnTo>
                    <a:pt x="2976735" y="1129198"/>
                  </a:lnTo>
                  <a:lnTo>
                    <a:pt x="2955671" y="1133475"/>
                  </a:lnTo>
                  <a:lnTo>
                    <a:pt x="54101" y="1133475"/>
                  </a:lnTo>
                  <a:lnTo>
                    <a:pt x="33057" y="1129198"/>
                  </a:lnTo>
                  <a:lnTo>
                    <a:pt x="15859" y="1117552"/>
                  </a:lnTo>
                  <a:lnTo>
                    <a:pt x="4256" y="1100310"/>
                  </a:lnTo>
                  <a:lnTo>
                    <a:pt x="0" y="1079246"/>
                  </a:lnTo>
                  <a:lnTo>
                    <a:pt x="0" y="5410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5190871" y="2586037"/>
            <a:ext cx="2600960" cy="368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4330" marR="5080" indent="-342265">
              <a:lnSpc>
                <a:spcPct val="102400"/>
              </a:lnSpc>
              <a:spcBef>
                <a:spcPts val="9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Chains</a:t>
            </a:r>
            <a:r>
              <a:rPr dirty="0" sz="11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of</a:t>
            </a:r>
            <a:r>
              <a:rPr dirty="0" sz="1100" spc="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connections</a:t>
            </a:r>
            <a:r>
              <a:rPr dirty="0" sz="11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of</a:t>
            </a:r>
            <a:r>
              <a:rPr dirty="0" sz="1100" spc="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questionable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transactions</a:t>
            </a:r>
            <a:r>
              <a:rPr dirty="0" sz="11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have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been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built</a:t>
            </a:r>
            <a:endParaRPr sz="11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061203" y="3057905"/>
            <a:ext cx="2739390" cy="530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90500" marR="5080" indent="-178435">
              <a:lnSpc>
                <a:spcPct val="99500"/>
              </a:lnSpc>
              <a:spcBef>
                <a:spcPts val="130"/>
              </a:spcBef>
              <a:buChar char="•"/>
              <a:tabLst>
                <a:tab pos="190500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Clustering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anomalous</a:t>
            </a:r>
            <a:r>
              <a:rPr dirty="0" sz="11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nodes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based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on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DBSCAN</a:t>
            </a:r>
            <a:r>
              <a:rPr dirty="0" sz="11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or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Isolation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Forest followed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by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analysis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via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PCA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11231" y="4722431"/>
            <a:ext cx="11836400" cy="662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3030">
              <a:lnSpc>
                <a:spcPct val="100000"/>
              </a:lnSpc>
              <a:spcBef>
                <a:spcPts val="100"/>
              </a:spcBef>
            </a:pP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105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113030">
              <a:lnSpc>
                <a:spcPct val="100000"/>
              </a:lnSpc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050" spc="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constructed</a:t>
            </a:r>
            <a:r>
              <a:rPr dirty="0" sz="1050" spc="9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graph</a:t>
            </a:r>
            <a:r>
              <a:rPr dirty="0" sz="10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enables</a:t>
            </a:r>
            <a:r>
              <a:rPr dirty="0" sz="1050" spc="1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automatic</a:t>
            </a:r>
            <a:r>
              <a:rPr dirty="0" sz="1050" spc="1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detection</a:t>
            </a:r>
            <a:r>
              <a:rPr dirty="0" sz="1050" spc="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050" spc="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suspicious</a:t>
            </a:r>
            <a:r>
              <a:rPr dirty="0" sz="1050" spc="10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transactions</a:t>
            </a:r>
            <a:r>
              <a:rPr dirty="0" sz="1050" spc="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050" spc="1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relationships.</a:t>
            </a:r>
            <a:r>
              <a:rPr dirty="0" sz="1050" spc="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1050" spc="10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algorithm</a:t>
            </a:r>
            <a:r>
              <a:rPr dirty="0" sz="1050" spc="1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1050" spc="1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constructing</a:t>
            </a:r>
            <a:r>
              <a:rPr dirty="0" sz="1050" spc="1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chains</a:t>
            </a:r>
            <a:r>
              <a:rPr dirty="0" sz="10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0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relationships</a:t>
            </a:r>
            <a:r>
              <a:rPr dirty="0" sz="1050" spc="1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dirty="0" sz="1050" spc="1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dirty="0" sz="1050" spc="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developed.</a:t>
            </a:r>
            <a:r>
              <a:rPr dirty="0" sz="1050" spc="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25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endParaRPr sz="1050">
              <a:latin typeface="Arial"/>
              <a:cs typeface="Arial"/>
            </a:endParaRPr>
          </a:p>
          <a:p>
            <a:pPr marL="113030">
              <a:lnSpc>
                <a:spcPct val="100000"/>
              </a:lnSpc>
              <a:spcBef>
                <a:spcPts val="15"/>
              </a:spcBef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improve</a:t>
            </a:r>
            <a:r>
              <a:rPr dirty="0" sz="105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accuracy,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planned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use DBSCAN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Isolation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Forest</a:t>
            </a:r>
            <a:r>
              <a:rPr dirty="0" sz="10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dirty="0" sz="10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patterns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05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suspicious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transactions.</a:t>
            </a:r>
            <a:endParaRPr sz="1050">
              <a:latin typeface="Arial"/>
              <a:cs typeface="Arial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0"/>
              <a:t>Financial</a:t>
            </a:r>
            <a:r>
              <a:rPr dirty="0" spc="235"/>
              <a:t> </a:t>
            </a:r>
            <a:r>
              <a:rPr dirty="0" spc="105"/>
              <a:t>stability</a:t>
            </a:r>
            <a:r>
              <a:rPr dirty="0" spc="200"/>
              <a:t> </a:t>
            </a:r>
            <a:r>
              <a:rPr dirty="0" spc="95"/>
              <a:t>and</a:t>
            </a:r>
            <a:r>
              <a:rPr dirty="0" spc="240"/>
              <a:t> </a:t>
            </a:r>
            <a:r>
              <a:rPr dirty="0" spc="100"/>
              <a:t>security:</a:t>
            </a:r>
            <a:r>
              <a:rPr dirty="0" spc="315"/>
              <a:t> </a:t>
            </a:r>
            <a:r>
              <a:rPr dirty="0" sz="1800" spc="95">
                <a:solidFill>
                  <a:srgbClr val="F5E38B"/>
                </a:solidFill>
              </a:rPr>
              <a:t>IDENTIFICATION</a:t>
            </a:r>
            <a:r>
              <a:rPr dirty="0" sz="1800" spc="235">
                <a:solidFill>
                  <a:srgbClr val="F5E38B"/>
                </a:solidFill>
              </a:rPr>
              <a:t> </a:t>
            </a:r>
            <a:r>
              <a:rPr dirty="0" sz="1800" spc="85">
                <a:solidFill>
                  <a:srgbClr val="F5E38B"/>
                </a:solidFill>
              </a:rPr>
              <a:t>OF</a:t>
            </a:r>
            <a:r>
              <a:rPr dirty="0" sz="1800" spc="210">
                <a:solidFill>
                  <a:srgbClr val="F5E38B"/>
                </a:solidFill>
              </a:rPr>
              <a:t> </a:t>
            </a:r>
            <a:r>
              <a:rPr dirty="0" sz="1800" spc="100">
                <a:solidFill>
                  <a:srgbClr val="F5E38B"/>
                </a:solidFill>
              </a:rPr>
              <a:t>SHADOW</a:t>
            </a:r>
            <a:r>
              <a:rPr dirty="0" sz="1800" spc="275">
                <a:solidFill>
                  <a:srgbClr val="F5E38B"/>
                </a:solidFill>
              </a:rPr>
              <a:t> </a:t>
            </a:r>
            <a:r>
              <a:rPr dirty="0" sz="1800" spc="95">
                <a:solidFill>
                  <a:srgbClr val="F5E38B"/>
                </a:solidFill>
              </a:rPr>
              <a:t>TRANSFERS</a:t>
            </a:r>
            <a:endParaRPr sz="1800"/>
          </a:p>
        </p:txBody>
      </p:sp>
      <p:sp>
        <p:nvSpPr>
          <p:cNvPr id="48" name="object 48" descr=""/>
          <p:cNvSpPr/>
          <p:nvPr/>
        </p:nvSpPr>
        <p:spPr>
          <a:xfrm>
            <a:off x="195262" y="5729287"/>
            <a:ext cx="11840210" cy="866775"/>
          </a:xfrm>
          <a:custGeom>
            <a:avLst/>
            <a:gdLst/>
            <a:ahLst/>
            <a:cxnLst/>
            <a:rect l="l" t="t" r="r" b="b"/>
            <a:pathLst>
              <a:path w="11840210" h="866775">
                <a:moveTo>
                  <a:pt x="0" y="43281"/>
                </a:moveTo>
                <a:lnTo>
                  <a:pt x="3401" y="26435"/>
                </a:lnTo>
                <a:lnTo>
                  <a:pt x="12677" y="12677"/>
                </a:lnTo>
                <a:lnTo>
                  <a:pt x="26435" y="3401"/>
                </a:lnTo>
                <a:lnTo>
                  <a:pt x="43281" y="0"/>
                </a:lnTo>
                <a:lnTo>
                  <a:pt x="11796331" y="0"/>
                </a:lnTo>
                <a:lnTo>
                  <a:pt x="11813170" y="3401"/>
                </a:lnTo>
                <a:lnTo>
                  <a:pt x="11826938" y="12677"/>
                </a:lnTo>
                <a:lnTo>
                  <a:pt x="11836229" y="26435"/>
                </a:lnTo>
                <a:lnTo>
                  <a:pt x="11839638" y="43281"/>
                </a:lnTo>
                <a:lnTo>
                  <a:pt x="11839638" y="823493"/>
                </a:lnTo>
                <a:lnTo>
                  <a:pt x="11836229" y="840339"/>
                </a:lnTo>
                <a:lnTo>
                  <a:pt x="11826938" y="854097"/>
                </a:lnTo>
                <a:lnTo>
                  <a:pt x="11813170" y="863373"/>
                </a:lnTo>
                <a:lnTo>
                  <a:pt x="11796331" y="866775"/>
                </a:lnTo>
                <a:lnTo>
                  <a:pt x="43281" y="866775"/>
                </a:lnTo>
                <a:lnTo>
                  <a:pt x="26435" y="863373"/>
                </a:lnTo>
                <a:lnTo>
                  <a:pt x="12677" y="854097"/>
                </a:lnTo>
                <a:lnTo>
                  <a:pt x="3401" y="840339"/>
                </a:lnTo>
                <a:lnTo>
                  <a:pt x="0" y="823493"/>
                </a:lnTo>
                <a:lnTo>
                  <a:pt x="0" y="43281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201725" y="5804217"/>
            <a:ext cx="11826875" cy="662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7155">
              <a:lnSpc>
                <a:spcPts val="1230"/>
              </a:lnSpc>
              <a:spcBef>
                <a:spcPts val="100"/>
              </a:spcBef>
            </a:pP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05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050">
              <a:latin typeface="Arial"/>
              <a:cs typeface="Arial"/>
            </a:endParaRPr>
          </a:p>
          <a:p>
            <a:pPr marL="268605" indent="-171450">
              <a:lnSpc>
                <a:spcPts val="1230"/>
              </a:lnSpc>
              <a:buFont typeface="Wingdings"/>
              <a:buChar char=""/>
              <a:tabLst>
                <a:tab pos="268605" algn="l"/>
              </a:tabLst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classification</a:t>
            </a:r>
            <a:r>
              <a:rPr dirty="0" sz="105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algorithm will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possible</a:t>
            </a:r>
            <a:r>
              <a:rPr dirty="0" sz="10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patterns.</a:t>
            </a:r>
            <a:endParaRPr sz="1050">
              <a:latin typeface="Arial"/>
              <a:cs typeface="Arial"/>
            </a:endParaRPr>
          </a:p>
          <a:p>
            <a:pPr marL="267970" indent="-170815">
              <a:lnSpc>
                <a:spcPct val="100000"/>
              </a:lnSpc>
              <a:spcBef>
                <a:spcPts val="20"/>
              </a:spcBef>
              <a:buFont typeface="Wingdings"/>
              <a:buChar char=""/>
              <a:tabLst>
                <a:tab pos="267970" algn="l"/>
              </a:tabLst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105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analysis,</a:t>
            </a:r>
            <a:r>
              <a:rPr dirty="0" sz="105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chains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dirty="0" sz="10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identified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z="10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suspicious patterns</a:t>
            </a:r>
            <a:r>
              <a:rPr dirty="0" sz="105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shadow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transfers</a:t>
            </a:r>
            <a:r>
              <a:rPr dirty="0" sz="105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dirty="0" sz="105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identified.</a:t>
            </a:r>
            <a:endParaRPr sz="1050">
              <a:latin typeface="Arial"/>
              <a:cs typeface="Arial"/>
            </a:endParaRPr>
          </a:p>
          <a:p>
            <a:pPr marL="268605" indent="-171450">
              <a:lnSpc>
                <a:spcPct val="100000"/>
              </a:lnSpc>
              <a:spcBef>
                <a:spcPts val="15"/>
              </a:spcBef>
              <a:buFont typeface="Wingdings"/>
              <a:buChar char=""/>
              <a:tabLst>
                <a:tab pos="268605" algn="l"/>
              </a:tabLst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confirmed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labeling,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report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sent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105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DFMVK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r>
              <a:rPr dirty="0" sz="105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users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for analysis</a:t>
            </a:r>
            <a:r>
              <a:rPr dirty="0" sz="105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105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relationship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diagram.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51" name="object 5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52" name="object 52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 descr=""/>
          <p:cNvSpPr txBox="1"/>
          <p:nvPr/>
        </p:nvSpPr>
        <p:spPr>
          <a:xfrm>
            <a:off x="254634" y="1354772"/>
            <a:ext cx="11637645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4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model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detect</a:t>
            </a:r>
            <a:r>
              <a:rPr dirty="0" sz="14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covert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transfers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dirty="0" sz="14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money</a:t>
            </a:r>
            <a:r>
              <a:rPr dirty="0" sz="14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laundering</a:t>
            </a:r>
            <a:r>
              <a:rPr dirty="0" sz="14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movement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criminal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proceeds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through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sole</a:t>
            </a:r>
            <a:r>
              <a:rPr dirty="0" sz="14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proprietors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(individual</a:t>
            </a:r>
            <a:r>
              <a:rPr dirty="0" sz="1400" spc="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entrepreneurs)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personal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accounts,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aim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strengthening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internal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controls.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1505585" y="2122423"/>
            <a:ext cx="115379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The</a:t>
            </a:r>
            <a:r>
              <a:rPr dirty="0" sz="1250" spc="1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part</a:t>
            </a:r>
            <a:endParaRPr sz="125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9323451" y="2114486"/>
            <a:ext cx="1885314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sources</a:t>
            </a:r>
            <a:r>
              <a:rPr dirty="0" sz="1250" spc="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5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5"/>
              <a:t>Operational</a:t>
            </a:r>
            <a:r>
              <a:rPr dirty="0" spc="245"/>
              <a:t> </a:t>
            </a:r>
            <a:r>
              <a:rPr dirty="0" spc="100"/>
              <a:t>Efficiency:</a:t>
            </a:r>
            <a:r>
              <a:rPr dirty="0" spc="315"/>
              <a:t> </a:t>
            </a:r>
            <a:r>
              <a:rPr dirty="0" sz="1800" spc="75">
                <a:solidFill>
                  <a:srgbClr val="F5E38B"/>
                </a:solidFill>
              </a:rPr>
              <a:t>DIGITAL</a:t>
            </a:r>
            <a:r>
              <a:rPr dirty="0" sz="1800" spc="215">
                <a:solidFill>
                  <a:srgbClr val="F5E38B"/>
                </a:solidFill>
              </a:rPr>
              <a:t> </a:t>
            </a:r>
            <a:r>
              <a:rPr dirty="0" sz="1800" spc="70">
                <a:solidFill>
                  <a:srgbClr val="F5E38B"/>
                </a:solidFill>
              </a:rPr>
              <a:t>ASSISTANT</a:t>
            </a:r>
            <a:endParaRPr sz="1800"/>
          </a:p>
        </p:txBody>
      </p:sp>
      <p:sp>
        <p:nvSpPr>
          <p:cNvPr id="9" name="object 9" descr=""/>
          <p:cNvSpPr/>
          <p:nvPr/>
        </p:nvSpPr>
        <p:spPr>
          <a:xfrm>
            <a:off x="142875" y="2457450"/>
            <a:ext cx="11896090" cy="0"/>
          </a:xfrm>
          <a:custGeom>
            <a:avLst/>
            <a:gdLst/>
            <a:ahLst/>
            <a:cxnLst/>
            <a:rect l="l" t="t" r="r" b="b"/>
            <a:pathLst>
              <a:path w="11896090" h="0">
                <a:moveTo>
                  <a:pt x="0" y="0"/>
                </a:moveTo>
                <a:lnTo>
                  <a:pt x="11895709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991600" y="2538476"/>
            <a:ext cx="142875" cy="2148205"/>
            <a:chOff x="8991600" y="2538476"/>
            <a:chExt cx="142875" cy="2148205"/>
          </a:xfrm>
        </p:grpSpPr>
        <p:sp>
          <p:nvSpPr>
            <p:cNvPr id="11" name="object 11" descr=""/>
            <p:cNvSpPr/>
            <p:nvPr/>
          </p:nvSpPr>
          <p:spPr>
            <a:xfrm>
              <a:off x="9072626" y="25384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8991600" y="333375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5" y="0"/>
                  </a:lnTo>
                  <a:lnTo>
                    <a:pt x="0" y="361950"/>
                  </a:lnTo>
                  <a:lnTo>
                    <a:pt x="43815" y="723900"/>
                  </a:lnTo>
                  <a:lnTo>
                    <a:pt x="142875" y="723900"/>
                  </a:lnTo>
                  <a:lnTo>
                    <a:pt x="99059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5829300" y="2538476"/>
            <a:ext cx="142875" cy="2148205"/>
            <a:chOff x="5829300" y="2538476"/>
            <a:chExt cx="142875" cy="2148205"/>
          </a:xfrm>
        </p:grpSpPr>
        <p:sp>
          <p:nvSpPr>
            <p:cNvPr id="14" name="object 14" descr=""/>
            <p:cNvSpPr/>
            <p:nvPr/>
          </p:nvSpPr>
          <p:spPr>
            <a:xfrm>
              <a:off x="5919851" y="25384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829300" y="332422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4" y="0"/>
                  </a:lnTo>
                  <a:lnTo>
                    <a:pt x="0" y="361950"/>
                  </a:lnTo>
                  <a:lnTo>
                    <a:pt x="43814" y="723900"/>
                  </a:lnTo>
                  <a:lnTo>
                    <a:pt x="142875" y="723900"/>
                  </a:lnTo>
                  <a:lnTo>
                    <a:pt x="99060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2686050" y="2538476"/>
            <a:ext cx="142875" cy="2105025"/>
            <a:chOff x="2686050" y="2538476"/>
            <a:chExt cx="142875" cy="2105025"/>
          </a:xfrm>
        </p:grpSpPr>
        <p:sp>
          <p:nvSpPr>
            <p:cNvPr id="17" name="object 17" descr=""/>
            <p:cNvSpPr/>
            <p:nvPr/>
          </p:nvSpPr>
          <p:spPr>
            <a:xfrm>
              <a:off x="2767076" y="2538476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w="0" h="2105025">
                  <a:moveTo>
                    <a:pt x="0" y="0"/>
                  </a:moveTo>
                  <a:lnTo>
                    <a:pt x="0" y="210477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686050" y="333375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4" y="0"/>
                  </a:lnTo>
                  <a:lnTo>
                    <a:pt x="0" y="361950"/>
                  </a:lnTo>
                  <a:lnTo>
                    <a:pt x="43814" y="723900"/>
                  </a:lnTo>
                  <a:lnTo>
                    <a:pt x="142875" y="723900"/>
                  </a:lnTo>
                  <a:lnTo>
                    <a:pt x="99060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3766820" y="2156142"/>
            <a:ext cx="76073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406005" y="2156142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355600" y="2660713"/>
            <a:ext cx="2165985" cy="650875"/>
            <a:chOff x="355600" y="2660713"/>
            <a:chExt cx="2165985" cy="650875"/>
          </a:xfrm>
        </p:grpSpPr>
        <p:sp>
          <p:nvSpPr>
            <p:cNvPr id="22" name="object 22" descr=""/>
            <p:cNvSpPr/>
            <p:nvPr/>
          </p:nvSpPr>
          <p:spPr>
            <a:xfrm>
              <a:off x="357187" y="26623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57187" y="26623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6300" y="3028950"/>
              <a:ext cx="209550" cy="190500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3032188" y="2536888"/>
            <a:ext cx="2708275" cy="1336675"/>
            <a:chOff x="3032188" y="2536888"/>
            <a:chExt cx="2708275" cy="1336675"/>
          </a:xfrm>
        </p:grpSpPr>
        <p:sp>
          <p:nvSpPr>
            <p:cNvPr id="26" name="object 26" descr=""/>
            <p:cNvSpPr/>
            <p:nvPr/>
          </p:nvSpPr>
          <p:spPr>
            <a:xfrm>
              <a:off x="3033776" y="2538476"/>
              <a:ext cx="2695575" cy="628650"/>
            </a:xfrm>
            <a:custGeom>
              <a:avLst/>
              <a:gdLst/>
              <a:ahLst/>
              <a:cxnLst/>
              <a:rect l="l" t="t" r="r" b="b"/>
              <a:pathLst>
                <a:path w="2695575" h="628650">
                  <a:moveTo>
                    <a:pt x="2631821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631821" y="628650"/>
                  </a:lnTo>
                  <a:lnTo>
                    <a:pt x="2656623" y="623635"/>
                  </a:lnTo>
                  <a:lnTo>
                    <a:pt x="2676890" y="609965"/>
                  </a:lnTo>
                  <a:lnTo>
                    <a:pt x="2690560" y="589698"/>
                  </a:lnTo>
                  <a:lnTo>
                    <a:pt x="2695575" y="564896"/>
                  </a:lnTo>
                  <a:lnTo>
                    <a:pt x="2695575" y="63626"/>
                  </a:lnTo>
                  <a:lnTo>
                    <a:pt x="2690560" y="38844"/>
                  </a:lnTo>
                  <a:lnTo>
                    <a:pt x="2676890" y="18621"/>
                  </a:lnTo>
                  <a:lnTo>
                    <a:pt x="2656623" y="4994"/>
                  </a:lnTo>
                  <a:lnTo>
                    <a:pt x="263182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033776" y="2538476"/>
              <a:ext cx="2695575" cy="628650"/>
            </a:xfrm>
            <a:custGeom>
              <a:avLst/>
              <a:gdLst/>
              <a:ahLst/>
              <a:cxnLst/>
              <a:rect l="l" t="t" r="r" b="b"/>
              <a:pathLst>
                <a:path w="2695575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631821" y="0"/>
                  </a:lnTo>
                  <a:lnTo>
                    <a:pt x="2656623" y="4994"/>
                  </a:lnTo>
                  <a:lnTo>
                    <a:pt x="2676890" y="18621"/>
                  </a:lnTo>
                  <a:lnTo>
                    <a:pt x="2690560" y="38844"/>
                  </a:lnTo>
                  <a:lnTo>
                    <a:pt x="2695575" y="63626"/>
                  </a:lnTo>
                  <a:lnTo>
                    <a:pt x="2695575" y="564896"/>
                  </a:lnTo>
                  <a:lnTo>
                    <a:pt x="2690560" y="589698"/>
                  </a:lnTo>
                  <a:lnTo>
                    <a:pt x="2676890" y="609965"/>
                  </a:lnTo>
                  <a:lnTo>
                    <a:pt x="2656623" y="623635"/>
                  </a:lnTo>
                  <a:lnTo>
                    <a:pt x="2631821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81350" y="2828925"/>
              <a:ext cx="857250" cy="352425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3033776" y="3224276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2639441" y="0"/>
                  </a:moveTo>
                  <a:lnTo>
                    <a:pt x="65531" y="0"/>
                  </a:lnTo>
                  <a:lnTo>
                    <a:pt x="40022" y="5149"/>
                  </a:lnTo>
                  <a:lnTo>
                    <a:pt x="19192" y="19192"/>
                  </a:lnTo>
                  <a:lnTo>
                    <a:pt x="5149" y="40022"/>
                  </a:lnTo>
                  <a:lnTo>
                    <a:pt x="0" y="65532"/>
                  </a:lnTo>
                  <a:lnTo>
                    <a:pt x="0" y="582041"/>
                  </a:lnTo>
                  <a:lnTo>
                    <a:pt x="5149" y="607569"/>
                  </a:lnTo>
                  <a:lnTo>
                    <a:pt x="19192" y="628443"/>
                  </a:lnTo>
                  <a:lnTo>
                    <a:pt x="40022" y="642530"/>
                  </a:lnTo>
                  <a:lnTo>
                    <a:pt x="65531" y="647700"/>
                  </a:lnTo>
                  <a:lnTo>
                    <a:pt x="2639441" y="647700"/>
                  </a:lnTo>
                  <a:lnTo>
                    <a:pt x="2664969" y="642530"/>
                  </a:lnTo>
                  <a:lnTo>
                    <a:pt x="2685843" y="628443"/>
                  </a:lnTo>
                  <a:lnTo>
                    <a:pt x="2699930" y="607569"/>
                  </a:lnTo>
                  <a:lnTo>
                    <a:pt x="2705100" y="582041"/>
                  </a:lnTo>
                  <a:lnTo>
                    <a:pt x="2705100" y="65532"/>
                  </a:lnTo>
                  <a:lnTo>
                    <a:pt x="2699930" y="40022"/>
                  </a:lnTo>
                  <a:lnTo>
                    <a:pt x="2685843" y="19192"/>
                  </a:lnTo>
                  <a:lnTo>
                    <a:pt x="2664969" y="5149"/>
                  </a:lnTo>
                  <a:lnTo>
                    <a:pt x="26394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033776" y="3224276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0" y="65532"/>
                  </a:moveTo>
                  <a:lnTo>
                    <a:pt x="5149" y="40022"/>
                  </a:lnTo>
                  <a:lnTo>
                    <a:pt x="19192" y="19192"/>
                  </a:lnTo>
                  <a:lnTo>
                    <a:pt x="40022" y="5149"/>
                  </a:lnTo>
                  <a:lnTo>
                    <a:pt x="65531" y="0"/>
                  </a:lnTo>
                  <a:lnTo>
                    <a:pt x="2639441" y="0"/>
                  </a:lnTo>
                  <a:lnTo>
                    <a:pt x="2664969" y="5149"/>
                  </a:lnTo>
                  <a:lnTo>
                    <a:pt x="2685843" y="19192"/>
                  </a:lnTo>
                  <a:lnTo>
                    <a:pt x="2699930" y="40022"/>
                  </a:lnTo>
                  <a:lnTo>
                    <a:pt x="2705100" y="65532"/>
                  </a:lnTo>
                  <a:lnTo>
                    <a:pt x="2705100" y="582041"/>
                  </a:lnTo>
                  <a:lnTo>
                    <a:pt x="2699930" y="607569"/>
                  </a:lnTo>
                  <a:lnTo>
                    <a:pt x="2685843" y="628443"/>
                  </a:lnTo>
                  <a:lnTo>
                    <a:pt x="2664969" y="642530"/>
                  </a:lnTo>
                  <a:lnTo>
                    <a:pt x="2639441" y="647700"/>
                  </a:lnTo>
                  <a:lnTo>
                    <a:pt x="65531" y="647700"/>
                  </a:lnTo>
                  <a:lnTo>
                    <a:pt x="40022" y="642530"/>
                  </a:lnTo>
                  <a:lnTo>
                    <a:pt x="19192" y="628443"/>
                  </a:lnTo>
                  <a:lnTo>
                    <a:pt x="5149" y="607569"/>
                  </a:lnTo>
                  <a:lnTo>
                    <a:pt x="0" y="582041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3909440" y="3287648"/>
            <a:ext cx="9099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Governance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164204" y="3489261"/>
            <a:ext cx="808355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VeryfyWise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/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Permite.io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3022663" y="3918013"/>
            <a:ext cx="2727325" cy="727075"/>
            <a:chOff x="3022663" y="3918013"/>
            <a:chExt cx="2727325" cy="727075"/>
          </a:xfrm>
        </p:grpSpPr>
        <p:sp>
          <p:nvSpPr>
            <p:cNvPr id="34" name="object 34" descr=""/>
            <p:cNvSpPr/>
            <p:nvPr/>
          </p:nvSpPr>
          <p:spPr>
            <a:xfrm>
              <a:off x="3024251" y="3919601"/>
              <a:ext cx="2724150" cy="723900"/>
            </a:xfrm>
            <a:custGeom>
              <a:avLst/>
              <a:gdLst/>
              <a:ahLst/>
              <a:cxnLst/>
              <a:rect l="l" t="t" r="r" b="b"/>
              <a:pathLst>
                <a:path w="2724150" h="723900">
                  <a:moveTo>
                    <a:pt x="2672588" y="0"/>
                  </a:moveTo>
                  <a:lnTo>
                    <a:pt x="51435" y="0"/>
                  </a:lnTo>
                  <a:lnTo>
                    <a:pt x="31396" y="4036"/>
                  </a:lnTo>
                  <a:lnTo>
                    <a:pt x="15049" y="15049"/>
                  </a:lnTo>
                  <a:lnTo>
                    <a:pt x="4036" y="31396"/>
                  </a:lnTo>
                  <a:lnTo>
                    <a:pt x="0" y="51435"/>
                  </a:lnTo>
                  <a:lnTo>
                    <a:pt x="0" y="672338"/>
                  </a:lnTo>
                  <a:lnTo>
                    <a:pt x="4036" y="692396"/>
                  </a:lnTo>
                  <a:lnTo>
                    <a:pt x="15049" y="708787"/>
                  </a:lnTo>
                  <a:lnTo>
                    <a:pt x="31396" y="719843"/>
                  </a:lnTo>
                  <a:lnTo>
                    <a:pt x="51435" y="723900"/>
                  </a:lnTo>
                  <a:lnTo>
                    <a:pt x="2672588" y="723900"/>
                  </a:lnTo>
                  <a:lnTo>
                    <a:pt x="2692646" y="719843"/>
                  </a:lnTo>
                  <a:lnTo>
                    <a:pt x="2709037" y="708787"/>
                  </a:lnTo>
                  <a:lnTo>
                    <a:pt x="2720093" y="692396"/>
                  </a:lnTo>
                  <a:lnTo>
                    <a:pt x="2724150" y="672338"/>
                  </a:lnTo>
                  <a:lnTo>
                    <a:pt x="2724150" y="51435"/>
                  </a:lnTo>
                  <a:lnTo>
                    <a:pt x="2720093" y="31396"/>
                  </a:lnTo>
                  <a:lnTo>
                    <a:pt x="2709037" y="15049"/>
                  </a:lnTo>
                  <a:lnTo>
                    <a:pt x="2692646" y="4036"/>
                  </a:lnTo>
                  <a:lnTo>
                    <a:pt x="267258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024251" y="3919601"/>
              <a:ext cx="2724150" cy="723900"/>
            </a:xfrm>
            <a:custGeom>
              <a:avLst/>
              <a:gdLst/>
              <a:ahLst/>
              <a:cxnLst/>
              <a:rect l="l" t="t" r="r" b="b"/>
              <a:pathLst>
                <a:path w="2724150" h="723900">
                  <a:moveTo>
                    <a:pt x="0" y="51435"/>
                  </a:moveTo>
                  <a:lnTo>
                    <a:pt x="4036" y="31396"/>
                  </a:lnTo>
                  <a:lnTo>
                    <a:pt x="15049" y="15049"/>
                  </a:lnTo>
                  <a:lnTo>
                    <a:pt x="31396" y="4036"/>
                  </a:lnTo>
                  <a:lnTo>
                    <a:pt x="51435" y="0"/>
                  </a:lnTo>
                  <a:lnTo>
                    <a:pt x="2672588" y="0"/>
                  </a:lnTo>
                  <a:lnTo>
                    <a:pt x="2692646" y="4036"/>
                  </a:lnTo>
                  <a:lnTo>
                    <a:pt x="2709037" y="15049"/>
                  </a:lnTo>
                  <a:lnTo>
                    <a:pt x="2720093" y="31396"/>
                  </a:lnTo>
                  <a:lnTo>
                    <a:pt x="2724150" y="51435"/>
                  </a:lnTo>
                  <a:lnTo>
                    <a:pt x="2724150" y="672338"/>
                  </a:lnTo>
                  <a:lnTo>
                    <a:pt x="2720093" y="692396"/>
                  </a:lnTo>
                  <a:lnTo>
                    <a:pt x="2709037" y="708787"/>
                  </a:lnTo>
                  <a:lnTo>
                    <a:pt x="2692646" y="719843"/>
                  </a:lnTo>
                  <a:lnTo>
                    <a:pt x="2672588" y="723900"/>
                  </a:lnTo>
                  <a:lnTo>
                    <a:pt x="51435" y="723900"/>
                  </a:lnTo>
                  <a:lnTo>
                    <a:pt x="31396" y="719843"/>
                  </a:lnTo>
                  <a:lnTo>
                    <a:pt x="15049" y="708787"/>
                  </a:lnTo>
                  <a:lnTo>
                    <a:pt x="4036" y="692396"/>
                  </a:lnTo>
                  <a:lnTo>
                    <a:pt x="0" y="672338"/>
                  </a:lnTo>
                  <a:lnTo>
                    <a:pt x="0" y="51435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3535426" y="4279963"/>
            <a:ext cx="66929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Guardrails</a:t>
            </a:r>
            <a:endParaRPr sz="1100">
              <a:latin typeface="Microsoft Sans Serif"/>
              <a:cs typeface="Microsoft Sans Serif"/>
            </a:endParaRPr>
          </a:p>
        </p:txBody>
      </p:sp>
      <p:pic>
        <p:nvPicPr>
          <p:cNvPr id="37" name="object 3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57550" y="4248150"/>
            <a:ext cx="257175" cy="257175"/>
          </a:xfrm>
          <a:prstGeom prst="rect">
            <a:avLst/>
          </a:prstGeom>
        </p:spPr>
      </p:pic>
      <p:grpSp>
        <p:nvGrpSpPr>
          <p:cNvPr id="38" name="object 38" descr=""/>
          <p:cNvGrpSpPr/>
          <p:nvPr/>
        </p:nvGrpSpPr>
        <p:grpSpPr>
          <a:xfrm>
            <a:off x="6175438" y="2546413"/>
            <a:ext cx="2708275" cy="746125"/>
            <a:chOff x="6175438" y="2546413"/>
            <a:chExt cx="2708275" cy="746125"/>
          </a:xfrm>
        </p:grpSpPr>
        <p:sp>
          <p:nvSpPr>
            <p:cNvPr id="39" name="object 39" descr=""/>
            <p:cNvSpPr/>
            <p:nvPr/>
          </p:nvSpPr>
          <p:spPr>
            <a:xfrm>
              <a:off x="6177026" y="2548001"/>
              <a:ext cx="2705100" cy="742950"/>
            </a:xfrm>
            <a:custGeom>
              <a:avLst/>
              <a:gdLst/>
              <a:ahLst/>
              <a:cxnLst/>
              <a:rect l="l" t="t" r="r" b="b"/>
              <a:pathLst>
                <a:path w="2705100" h="742950">
                  <a:moveTo>
                    <a:pt x="2652141" y="0"/>
                  </a:moveTo>
                  <a:lnTo>
                    <a:pt x="52832" y="0"/>
                  </a:lnTo>
                  <a:lnTo>
                    <a:pt x="32254" y="4147"/>
                  </a:lnTo>
                  <a:lnTo>
                    <a:pt x="15462" y="15462"/>
                  </a:lnTo>
                  <a:lnTo>
                    <a:pt x="4147" y="32254"/>
                  </a:lnTo>
                  <a:lnTo>
                    <a:pt x="0" y="52832"/>
                  </a:lnTo>
                  <a:lnTo>
                    <a:pt x="0" y="689990"/>
                  </a:lnTo>
                  <a:lnTo>
                    <a:pt x="4147" y="710588"/>
                  </a:lnTo>
                  <a:lnTo>
                    <a:pt x="15462" y="727424"/>
                  </a:lnTo>
                  <a:lnTo>
                    <a:pt x="32254" y="738782"/>
                  </a:lnTo>
                  <a:lnTo>
                    <a:pt x="52832" y="742950"/>
                  </a:lnTo>
                  <a:lnTo>
                    <a:pt x="2652141" y="742950"/>
                  </a:lnTo>
                  <a:lnTo>
                    <a:pt x="2672738" y="738782"/>
                  </a:lnTo>
                  <a:lnTo>
                    <a:pt x="2689574" y="727424"/>
                  </a:lnTo>
                  <a:lnTo>
                    <a:pt x="2700932" y="710588"/>
                  </a:lnTo>
                  <a:lnTo>
                    <a:pt x="2705100" y="689990"/>
                  </a:lnTo>
                  <a:lnTo>
                    <a:pt x="2705100" y="52832"/>
                  </a:lnTo>
                  <a:lnTo>
                    <a:pt x="2700932" y="32254"/>
                  </a:lnTo>
                  <a:lnTo>
                    <a:pt x="2689574" y="15462"/>
                  </a:lnTo>
                  <a:lnTo>
                    <a:pt x="2672738" y="4147"/>
                  </a:lnTo>
                  <a:lnTo>
                    <a:pt x="26521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177026" y="2548001"/>
              <a:ext cx="2705100" cy="742950"/>
            </a:xfrm>
            <a:custGeom>
              <a:avLst/>
              <a:gdLst/>
              <a:ahLst/>
              <a:cxnLst/>
              <a:rect l="l" t="t" r="r" b="b"/>
              <a:pathLst>
                <a:path w="2705100" h="742950">
                  <a:moveTo>
                    <a:pt x="0" y="52832"/>
                  </a:moveTo>
                  <a:lnTo>
                    <a:pt x="4147" y="32254"/>
                  </a:lnTo>
                  <a:lnTo>
                    <a:pt x="15462" y="15462"/>
                  </a:lnTo>
                  <a:lnTo>
                    <a:pt x="32254" y="4147"/>
                  </a:lnTo>
                  <a:lnTo>
                    <a:pt x="52832" y="0"/>
                  </a:lnTo>
                  <a:lnTo>
                    <a:pt x="2652141" y="0"/>
                  </a:lnTo>
                  <a:lnTo>
                    <a:pt x="2672738" y="4147"/>
                  </a:lnTo>
                  <a:lnTo>
                    <a:pt x="2689574" y="15462"/>
                  </a:lnTo>
                  <a:lnTo>
                    <a:pt x="2700932" y="32254"/>
                  </a:lnTo>
                  <a:lnTo>
                    <a:pt x="2705100" y="52832"/>
                  </a:lnTo>
                  <a:lnTo>
                    <a:pt x="2705100" y="689990"/>
                  </a:lnTo>
                  <a:lnTo>
                    <a:pt x="2700932" y="710588"/>
                  </a:lnTo>
                  <a:lnTo>
                    <a:pt x="2689574" y="727424"/>
                  </a:lnTo>
                  <a:lnTo>
                    <a:pt x="2672738" y="738782"/>
                  </a:lnTo>
                  <a:lnTo>
                    <a:pt x="2652141" y="742950"/>
                  </a:lnTo>
                  <a:lnTo>
                    <a:pt x="52832" y="742950"/>
                  </a:lnTo>
                  <a:lnTo>
                    <a:pt x="32254" y="738782"/>
                  </a:lnTo>
                  <a:lnTo>
                    <a:pt x="15462" y="727424"/>
                  </a:lnTo>
                  <a:lnTo>
                    <a:pt x="4147" y="710588"/>
                  </a:lnTo>
                  <a:lnTo>
                    <a:pt x="0" y="689990"/>
                  </a:lnTo>
                  <a:lnTo>
                    <a:pt x="0" y="528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7202805" y="2597150"/>
            <a:ext cx="68707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9318688" y="2546413"/>
            <a:ext cx="2708275" cy="1498600"/>
            <a:chOff x="9318688" y="2546413"/>
            <a:chExt cx="2708275" cy="1498600"/>
          </a:xfrm>
        </p:grpSpPr>
        <p:sp>
          <p:nvSpPr>
            <p:cNvPr id="43" name="object 43" descr=""/>
            <p:cNvSpPr/>
            <p:nvPr/>
          </p:nvSpPr>
          <p:spPr>
            <a:xfrm>
              <a:off x="9320276" y="2548001"/>
              <a:ext cx="2705100" cy="1495425"/>
            </a:xfrm>
            <a:custGeom>
              <a:avLst/>
              <a:gdLst/>
              <a:ahLst/>
              <a:cxnLst/>
              <a:rect l="l" t="t" r="r" b="b"/>
              <a:pathLst>
                <a:path w="2705100" h="1495425">
                  <a:moveTo>
                    <a:pt x="2633599" y="0"/>
                  </a:moveTo>
                  <a:lnTo>
                    <a:pt x="71374" y="0"/>
                  </a:lnTo>
                  <a:lnTo>
                    <a:pt x="43612" y="5615"/>
                  </a:lnTo>
                  <a:lnTo>
                    <a:pt x="20923" y="20923"/>
                  </a:lnTo>
                  <a:lnTo>
                    <a:pt x="5615" y="43612"/>
                  </a:lnTo>
                  <a:lnTo>
                    <a:pt x="0" y="71374"/>
                  </a:lnTo>
                  <a:lnTo>
                    <a:pt x="0" y="1423924"/>
                  </a:lnTo>
                  <a:lnTo>
                    <a:pt x="5615" y="1451705"/>
                  </a:lnTo>
                  <a:lnTo>
                    <a:pt x="20923" y="1474438"/>
                  </a:lnTo>
                  <a:lnTo>
                    <a:pt x="43612" y="1489789"/>
                  </a:lnTo>
                  <a:lnTo>
                    <a:pt x="71374" y="1495425"/>
                  </a:lnTo>
                  <a:lnTo>
                    <a:pt x="2633599" y="1495425"/>
                  </a:lnTo>
                  <a:lnTo>
                    <a:pt x="2661380" y="1489789"/>
                  </a:lnTo>
                  <a:lnTo>
                    <a:pt x="2684113" y="1474438"/>
                  </a:lnTo>
                  <a:lnTo>
                    <a:pt x="2699464" y="1451705"/>
                  </a:lnTo>
                  <a:lnTo>
                    <a:pt x="2705100" y="1423924"/>
                  </a:lnTo>
                  <a:lnTo>
                    <a:pt x="2705100" y="71374"/>
                  </a:lnTo>
                  <a:lnTo>
                    <a:pt x="2699464" y="43612"/>
                  </a:lnTo>
                  <a:lnTo>
                    <a:pt x="2684113" y="20923"/>
                  </a:lnTo>
                  <a:lnTo>
                    <a:pt x="2661380" y="5615"/>
                  </a:lnTo>
                  <a:lnTo>
                    <a:pt x="263359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9320276" y="2548001"/>
              <a:ext cx="2705100" cy="1495425"/>
            </a:xfrm>
            <a:custGeom>
              <a:avLst/>
              <a:gdLst/>
              <a:ahLst/>
              <a:cxnLst/>
              <a:rect l="l" t="t" r="r" b="b"/>
              <a:pathLst>
                <a:path w="2705100" h="1495425">
                  <a:moveTo>
                    <a:pt x="0" y="71374"/>
                  </a:moveTo>
                  <a:lnTo>
                    <a:pt x="5615" y="43612"/>
                  </a:lnTo>
                  <a:lnTo>
                    <a:pt x="20923" y="20923"/>
                  </a:lnTo>
                  <a:lnTo>
                    <a:pt x="43612" y="5615"/>
                  </a:lnTo>
                  <a:lnTo>
                    <a:pt x="71374" y="0"/>
                  </a:lnTo>
                  <a:lnTo>
                    <a:pt x="2633599" y="0"/>
                  </a:lnTo>
                  <a:lnTo>
                    <a:pt x="2661380" y="5615"/>
                  </a:lnTo>
                  <a:lnTo>
                    <a:pt x="2684113" y="20923"/>
                  </a:lnTo>
                  <a:lnTo>
                    <a:pt x="2699464" y="43612"/>
                  </a:lnTo>
                  <a:lnTo>
                    <a:pt x="2705100" y="71374"/>
                  </a:lnTo>
                  <a:lnTo>
                    <a:pt x="2705100" y="1423924"/>
                  </a:lnTo>
                  <a:lnTo>
                    <a:pt x="2699464" y="1451705"/>
                  </a:lnTo>
                  <a:lnTo>
                    <a:pt x="2684113" y="1474438"/>
                  </a:lnTo>
                  <a:lnTo>
                    <a:pt x="2661380" y="1489789"/>
                  </a:lnTo>
                  <a:lnTo>
                    <a:pt x="2633599" y="1495425"/>
                  </a:lnTo>
                  <a:lnTo>
                    <a:pt x="71374" y="1495425"/>
                  </a:lnTo>
                  <a:lnTo>
                    <a:pt x="43612" y="1489789"/>
                  </a:lnTo>
                  <a:lnTo>
                    <a:pt x="20923" y="1474438"/>
                  </a:lnTo>
                  <a:lnTo>
                    <a:pt x="5615" y="1451705"/>
                  </a:lnTo>
                  <a:lnTo>
                    <a:pt x="0" y="1423924"/>
                  </a:lnTo>
                  <a:lnTo>
                    <a:pt x="0" y="7137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9371330" y="2934208"/>
            <a:ext cx="2383790" cy="72199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Rules,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orders,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regulations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ts val="1430"/>
              </a:lnSpc>
              <a:spcBef>
                <a:spcPts val="590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Reports,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studies,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economic</a:t>
            </a:r>
            <a:endParaRPr sz="1200">
              <a:latin typeface="Microsoft Sans Serif"/>
              <a:cs typeface="Microsoft Sans Serif"/>
            </a:endParaRPr>
          </a:p>
          <a:p>
            <a:pPr marL="190500">
              <a:lnSpc>
                <a:spcPts val="1430"/>
              </a:lnSpc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reviews,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international standards,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6184963" y="3336988"/>
            <a:ext cx="2689225" cy="708025"/>
            <a:chOff x="6184963" y="3336988"/>
            <a:chExt cx="2689225" cy="708025"/>
          </a:xfrm>
        </p:grpSpPr>
        <p:sp>
          <p:nvSpPr>
            <p:cNvPr id="47" name="object 47" descr=""/>
            <p:cNvSpPr/>
            <p:nvPr/>
          </p:nvSpPr>
          <p:spPr>
            <a:xfrm>
              <a:off x="6186551" y="3338576"/>
              <a:ext cx="2686050" cy="704850"/>
            </a:xfrm>
            <a:custGeom>
              <a:avLst/>
              <a:gdLst/>
              <a:ahLst/>
              <a:cxnLst/>
              <a:rect l="l" t="t" r="r" b="b"/>
              <a:pathLst>
                <a:path w="2686050" h="704850">
                  <a:moveTo>
                    <a:pt x="2635884" y="0"/>
                  </a:moveTo>
                  <a:lnTo>
                    <a:pt x="50037" y="0"/>
                  </a:lnTo>
                  <a:lnTo>
                    <a:pt x="30539" y="3925"/>
                  </a:lnTo>
                  <a:lnTo>
                    <a:pt x="14636" y="14636"/>
                  </a:lnTo>
                  <a:lnTo>
                    <a:pt x="3925" y="30539"/>
                  </a:lnTo>
                  <a:lnTo>
                    <a:pt x="0" y="50037"/>
                  </a:lnTo>
                  <a:lnTo>
                    <a:pt x="0" y="654685"/>
                  </a:lnTo>
                  <a:lnTo>
                    <a:pt x="3925" y="674203"/>
                  </a:lnTo>
                  <a:lnTo>
                    <a:pt x="14636" y="690149"/>
                  </a:lnTo>
                  <a:lnTo>
                    <a:pt x="30539" y="700905"/>
                  </a:lnTo>
                  <a:lnTo>
                    <a:pt x="50037" y="704850"/>
                  </a:lnTo>
                  <a:lnTo>
                    <a:pt x="2635884" y="704850"/>
                  </a:lnTo>
                  <a:lnTo>
                    <a:pt x="2655403" y="700905"/>
                  </a:lnTo>
                  <a:lnTo>
                    <a:pt x="2671349" y="690149"/>
                  </a:lnTo>
                  <a:lnTo>
                    <a:pt x="2682105" y="674203"/>
                  </a:lnTo>
                  <a:lnTo>
                    <a:pt x="2686050" y="654685"/>
                  </a:lnTo>
                  <a:lnTo>
                    <a:pt x="2686050" y="50037"/>
                  </a:lnTo>
                  <a:lnTo>
                    <a:pt x="2682105" y="30539"/>
                  </a:lnTo>
                  <a:lnTo>
                    <a:pt x="2671349" y="14636"/>
                  </a:lnTo>
                  <a:lnTo>
                    <a:pt x="2655403" y="3925"/>
                  </a:lnTo>
                  <a:lnTo>
                    <a:pt x="263588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6186551" y="3338576"/>
              <a:ext cx="2686050" cy="704850"/>
            </a:xfrm>
            <a:custGeom>
              <a:avLst/>
              <a:gdLst/>
              <a:ahLst/>
              <a:cxnLst/>
              <a:rect l="l" t="t" r="r" b="b"/>
              <a:pathLst>
                <a:path w="2686050" h="704850">
                  <a:moveTo>
                    <a:pt x="0" y="50037"/>
                  </a:moveTo>
                  <a:lnTo>
                    <a:pt x="3925" y="30539"/>
                  </a:lnTo>
                  <a:lnTo>
                    <a:pt x="14636" y="14636"/>
                  </a:lnTo>
                  <a:lnTo>
                    <a:pt x="30539" y="3925"/>
                  </a:lnTo>
                  <a:lnTo>
                    <a:pt x="50037" y="0"/>
                  </a:lnTo>
                  <a:lnTo>
                    <a:pt x="2635884" y="0"/>
                  </a:lnTo>
                  <a:lnTo>
                    <a:pt x="2655403" y="3925"/>
                  </a:lnTo>
                  <a:lnTo>
                    <a:pt x="2671349" y="14636"/>
                  </a:lnTo>
                  <a:lnTo>
                    <a:pt x="2682105" y="30539"/>
                  </a:lnTo>
                  <a:lnTo>
                    <a:pt x="2686050" y="50037"/>
                  </a:lnTo>
                  <a:lnTo>
                    <a:pt x="2686050" y="654685"/>
                  </a:lnTo>
                  <a:lnTo>
                    <a:pt x="2682105" y="674203"/>
                  </a:lnTo>
                  <a:lnTo>
                    <a:pt x="2671349" y="690149"/>
                  </a:lnTo>
                  <a:lnTo>
                    <a:pt x="2655403" y="700905"/>
                  </a:lnTo>
                  <a:lnTo>
                    <a:pt x="2635884" y="704850"/>
                  </a:lnTo>
                  <a:lnTo>
                    <a:pt x="50037" y="704850"/>
                  </a:lnTo>
                  <a:lnTo>
                    <a:pt x="30539" y="700905"/>
                  </a:lnTo>
                  <a:lnTo>
                    <a:pt x="14636" y="690149"/>
                  </a:lnTo>
                  <a:lnTo>
                    <a:pt x="3925" y="674203"/>
                  </a:lnTo>
                  <a:lnTo>
                    <a:pt x="0" y="654685"/>
                  </a:lnTo>
                  <a:lnTo>
                    <a:pt x="0" y="50037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>
            <a:off x="6904990" y="3389947"/>
            <a:ext cx="131889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6260465" y="3623881"/>
            <a:ext cx="1235710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Nomic-embed-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text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mxbai-embed-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large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6184963" y="4089463"/>
            <a:ext cx="2698750" cy="603250"/>
            <a:chOff x="6184963" y="4089463"/>
            <a:chExt cx="2698750" cy="603250"/>
          </a:xfrm>
        </p:grpSpPr>
        <p:sp>
          <p:nvSpPr>
            <p:cNvPr id="52" name="object 52" descr=""/>
            <p:cNvSpPr/>
            <p:nvPr/>
          </p:nvSpPr>
          <p:spPr>
            <a:xfrm>
              <a:off x="6186551" y="40910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2652776" y="0"/>
                  </a:moveTo>
                  <a:lnTo>
                    <a:pt x="42672" y="0"/>
                  </a:lnTo>
                  <a:lnTo>
                    <a:pt x="26038" y="3345"/>
                  </a:lnTo>
                  <a:lnTo>
                    <a:pt x="12477" y="12477"/>
                  </a:lnTo>
                  <a:lnTo>
                    <a:pt x="3345" y="26038"/>
                  </a:lnTo>
                  <a:lnTo>
                    <a:pt x="0" y="42672"/>
                  </a:lnTo>
                  <a:lnTo>
                    <a:pt x="0" y="557276"/>
                  </a:lnTo>
                  <a:lnTo>
                    <a:pt x="3345" y="573928"/>
                  </a:lnTo>
                  <a:lnTo>
                    <a:pt x="12477" y="587533"/>
                  </a:lnTo>
                  <a:lnTo>
                    <a:pt x="26038" y="596709"/>
                  </a:lnTo>
                  <a:lnTo>
                    <a:pt x="42672" y="600075"/>
                  </a:lnTo>
                  <a:lnTo>
                    <a:pt x="2652776" y="600075"/>
                  </a:lnTo>
                  <a:lnTo>
                    <a:pt x="2669428" y="596709"/>
                  </a:lnTo>
                  <a:lnTo>
                    <a:pt x="2683033" y="587533"/>
                  </a:lnTo>
                  <a:lnTo>
                    <a:pt x="2692209" y="573928"/>
                  </a:lnTo>
                  <a:lnTo>
                    <a:pt x="2695575" y="557276"/>
                  </a:lnTo>
                  <a:lnTo>
                    <a:pt x="2695575" y="42672"/>
                  </a:lnTo>
                  <a:lnTo>
                    <a:pt x="2692209" y="26038"/>
                  </a:lnTo>
                  <a:lnTo>
                    <a:pt x="2683033" y="12477"/>
                  </a:lnTo>
                  <a:lnTo>
                    <a:pt x="2669428" y="3345"/>
                  </a:lnTo>
                  <a:lnTo>
                    <a:pt x="265277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6186551" y="40910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0" y="42672"/>
                  </a:moveTo>
                  <a:lnTo>
                    <a:pt x="3345" y="26038"/>
                  </a:lnTo>
                  <a:lnTo>
                    <a:pt x="12477" y="12477"/>
                  </a:lnTo>
                  <a:lnTo>
                    <a:pt x="26038" y="3345"/>
                  </a:lnTo>
                  <a:lnTo>
                    <a:pt x="42672" y="0"/>
                  </a:lnTo>
                  <a:lnTo>
                    <a:pt x="2652776" y="0"/>
                  </a:lnTo>
                  <a:lnTo>
                    <a:pt x="2669428" y="3345"/>
                  </a:lnTo>
                  <a:lnTo>
                    <a:pt x="2683033" y="12477"/>
                  </a:lnTo>
                  <a:lnTo>
                    <a:pt x="2692209" y="26038"/>
                  </a:lnTo>
                  <a:lnTo>
                    <a:pt x="2695575" y="42672"/>
                  </a:lnTo>
                  <a:lnTo>
                    <a:pt x="2695575" y="557276"/>
                  </a:lnTo>
                  <a:lnTo>
                    <a:pt x="2692209" y="573928"/>
                  </a:lnTo>
                  <a:lnTo>
                    <a:pt x="2683033" y="587533"/>
                  </a:lnTo>
                  <a:lnTo>
                    <a:pt x="2669428" y="596709"/>
                  </a:lnTo>
                  <a:lnTo>
                    <a:pt x="2652776" y="600075"/>
                  </a:lnTo>
                  <a:lnTo>
                    <a:pt x="42672" y="600075"/>
                  </a:lnTo>
                  <a:lnTo>
                    <a:pt x="26038" y="596709"/>
                  </a:lnTo>
                  <a:lnTo>
                    <a:pt x="12477" y="587533"/>
                  </a:lnTo>
                  <a:lnTo>
                    <a:pt x="3345" y="573928"/>
                  </a:lnTo>
                  <a:lnTo>
                    <a:pt x="0" y="557276"/>
                  </a:lnTo>
                  <a:lnTo>
                    <a:pt x="0" y="4267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6230620" y="4380865"/>
            <a:ext cx="125666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Supabase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/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Chroma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5" name="object 55" descr=""/>
          <p:cNvSpPr/>
          <p:nvPr/>
        </p:nvSpPr>
        <p:spPr>
          <a:xfrm>
            <a:off x="138112" y="4805426"/>
            <a:ext cx="11935460" cy="1924050"/>
          </a:xfrm>
          <a:custGeom>
            <a:avLst/>
            <a:gdLst/>
            <a:ahLst/>
            <a:cxnLst/>
            <a:rect l="l" t="t" r="r" b="b"/>
            <a:pathLst>
              <a:path w="11935460" h="1924050">
                <a:moveTo>
                  <a:pt x="0" y="96012"/>
                </a:moveTo>
                <a:lnTo>
                  <a:pt x="7550" y="58614"/>
                </a:lnTo>
                <a:lnTo>
                  <a:pt x="28141" y="28098"/>
                </a:lnTo>
                <a:lnTo>
                  <a:pt x="58684" y="7536"/>
                </a:lnTo>
                <a:lnTo>
                  <a:pt x="96088" y="0"/>
                </a:lnTo>
                <a:lnTo>
                  <a:pt x="11838749" y="0"/>
                </a:lnTo>
                <a:lnTo>
                  <a:pt x="11876166" y="7536"/>
                </a:lnTo>
                <a:lnTo>
                  <a:pt x="11906726" y="28098"/>
                </a:lnTo>
                <a:lnTo>
                  <a:pt x="11927332" y="58614"/>
                </a:lnTo>
                <a:lnTo>
                  <a:pt x="11934888" y="96012"/>
                </a:lnTo>
                <a:lnTo>
                  <a:pt x="11934888" y="1827898"/>
                </a:lnTo>
                <a:lnTo>
                  <a:pt x="11927332" y="1865302"/>
                </a:lnTo>
                <a:lnTo>
                  <a:pt x="11906726" y="1895844"/>
                </a:lnTo>
                <a:lnTo>
                  <a:pt x="11876166" y="1916436"/>
                </a:lnTo>
                <a:lnTo>
                  <a:pt x="11838749" y="1923986"/>
                </a:lnTo>
                <a:lnTo>
                  <a:pt x="96088" y="1923986"/>
                </a:lnTo>
                <a:lnTo>
                  <a:pt x="58684" y="1916436"/>
                </a:lnTo>
                <a:lnTo>
                  <a:pt x="28141" y="1895844"/>
                </a:lnTo>
                <a:lnTo>
                  <a:pt x="7550" y="1865302"/>
                </a:lnTo>
                <a:lnTo>
                  <a:pt x="0" y="1827898"/>
                </a:lnTo>
                <a:lnTo>
                  <a:pt x="0" y="96012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6" name="object 5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19100" y="2152650"/>
            <a:ext cx="228600" cy="228600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486150" y="2152650"/>
            <a:ext cx="238125" cy="228600"/>
          </a:xfrm>
          <a:prstGeom prst="rect">
            <a:avLst/>
          </a:prstGeom>
        </p:spPr>
      </p:pic>
      <p:grpSp>
        <p:nvGrpSpPr>
          <p:cNvPr id="58" name="object 58" descr=""/>
          <p:cNvGrpSpPr/>
          <p:nvPr/>
        </p:nvGrpSpPr>
        <p:grpSpPr>
          <a:xfrm>
            <a:off x="7067550" y="2114550"/>
            <a:ext cx="2447925" cy="304800"/>
            <a:chOff x="7067550" y="2114550"/>
            <a:chExt cx="2447925" cy="304800"/>
          </a:xfrm>
        </p:grpSpPr>
        <p:pic>
          <p:nvPicPr>
            <p:cNvPr id="59" name="object 5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067550" y="2114550"/>
              <a:ext cx="304800" cy="304800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67825" y="2143125"/>
              <a:ext cx="247650" cy="247650"/>
            </a:xfrm>
            <a:prstGeom prst="rect">
              <a:avLst/>
            </a:prstGeom>
          </p:spPr>
        </p:pic>
      </p:grpSp>
      <p:sp>
        <p:nvSpPr>
          <p:cNvPr id="61" name="object 61" descr=""/>
          <p:cNvSpPr txBox="1"/>
          <p:nvPr/>
        </p:nvSpPr>
        <p:spPr>
          <a:xfrm>
            <a:off x="246379" y="4898326"/>
            <a:ext cx="11169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246379" y="5108257"/>
            <a:ext cx="5817235" cy="87439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81610" indent="-168910">
              <a:lnSpc>
                <a:spcPct val="100000"/>
              </a:lnSpc>
              <a:spcBef>
                <a:spcPts val="125"/>
              </a:spcBef>
              <a:buChar char="•"/>
              <a:tabLst>
                <a:tab pos="181610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10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HR’s</a:t>
            </a:r>
            <a:r>
              <a:rPr dirty="0" sz="110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open</a:t>
            </a:r>
            <a:r>
              <a:rPr dirty="0" sz="110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source</a:t>
            </a:r>
            <a:r>
              <a:rPr dirty="0" sz="110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10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(rules,</a:t>
            </a:r>
            <a:r>
              <a:rPr dirty="0" sz="110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regulations,</a:t>
            </a:r>
            <a:r>
              <a:rPr dirty="0" sz="110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guidelines,</a:t>
            </a:r>
            <a:r>
              <a:rPr dirty="0" sz="110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agreements,</a:t>
            </a:r>
            <a:r>
              <a:rPr dirty="0" sz="110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10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laws)</a:t>
            </a:r>
            <a:r>
              <a:rPr dirty="0" sz="110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have</a:t>
            </a:r>
            <a:endParaRPr sz="1100">
              <a:latin typeface="Microsoft Sans Serif"/>
              <a:cs typeface="Microsoft Sans Serif"/>
            </a:endParaRPr>
          </a:p>
          <a:p>
            <a:pPr marL="184150">
              <a:lnSpc>
                <a:spcPct val="100000"/>
              </a:lnSpc>
              <a:spcBef>
                <a:spcPts val="3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been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compiled.</a:t>
            </a:r>
            <a:endParaRPr sz="1100">
              <a:latin typeface="Microsoft Sans Serif"/>
              <a:cs typeface="Microsoft Sans Serif"/>
            </a:endParaRPr>
          </a:p>
          <a:p>
            <a:pPr marL="181610" indent="-168910">
              <a:lnSpc>
                <a:spcPts val="1300"/>
              </a:lnSpc>
              <a:spcBef>
                <a:spcPts val="30"/>
              </a:spcBef>
              <a:buChar char="•"/>
              <a:tabLst>
                <a:tab pos="181610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MVP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chatbot has</a:t>
            </a:r>
            <a:r>
              <a:rPr dirty="0" sz="11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been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developed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based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collected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HR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open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source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data.</a:t>
            </a:r>
            <a:endParaRPr sz="1100">
              <a:latin typeface="Microsoft Sans Serif"/>
              <a:cs typeface="Microsoft Sans Serif"/>
            </a:endParaRPr>
          </a:p>
          <a:p>
            <a:pPr marL="181610" indent="-168910">
              <a:lnSpc>
                <a:spcPts val="1300"/>
              </a:lnSpc>
              <a:buChar char="•"/>
              <a:tabLst>
                <a:tab pos="181610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design prototype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has</a:t>
            </a:r>
            <a:r>
              <a:rPr dirty="0" sz="11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been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developed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Outsystems.</a:t>
            </a:r>
            <a:endParaRPr sz="1100">
              <a:latin typeface="Microsoft Sans Serif"/>
              <a:cs typeface="Microsoft Sans Serif"/>
            </a:endParaRPr>
          </a:p>
          <a:p>
            <a:pPr marL="181610" indent="-168910">
              <a:lnSpc>
                <a:spcPct val="100000"/>
              </a:lnSpc>
              <a:spcBef>
                <a:spcPts val="30"/>
              </a:spcBef>
              <a:buChar char="•"/>
              <a:tabLst>
                <a:tab pos="181610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We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are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awaiting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receipt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infrastructure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for deploying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LLM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model.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10691494" y="5182933"/>
            <a:ext cx="25400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FC000"/>
                </a:solidFill>
                <a:latin typeface="Arial"/>
                <a:cs typeface="Arial"/>
              </a:rPr>
              <a:t>HR</a:t>
            </a:r>
            <a:endParaRPr sz="1200">
              <a:latin typeface="Arial"/>
              <a:cs typeface="Aria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10617200" y="5863653"/>
            <a:ext cx="1104900" cy="76390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85"/>
              </a:spcBef>
            </a:pPr>
            <a:r>
              <a:rPr dirty="0" sz="1200" b="1">
                <a:solidFill>
                  <a:srgbClr val="9DC3E6"/>
                </a:solidFill>
                <a:latin typeface="Arial"/>
                <a:cs typeface="Arial"/>
              </a:rPr>
              <a:t>Own</a:t>
            </a:r>
            <a:r>
              <a:rPr dirty="0" sz="1200" spc="-55" b="1">
                <a:solidFill>
                  <a:srgbClr val="9DC3E6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9DC3E6"/>
                </a:solidFill>
                <a:latin typeface="Arial"/>
                <a:cs typeface="Arial"/>
              </a:rPr>
              <a:t>structural division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Regulations</a:t>
            </a:r>
            <a:endParaRPr sz="9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Rules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7307960" y="6119753"/>
            <a:ext cx="985519" cy="56769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200" b="1">
                <a:solidFill>
                  <a:srgbClr val="9DC3E6"/>
                </a:solidFill>
                <a:latin typeface="Arial"/>
                <a:cs typeface="Arial"/>
              </a:rPr>
              <a:t>Security</a:t>
            </a:r>
            <a:r>
              <a:rPr dirty="0" sz="1200" spc="5" b="1">
                <a:solidFill>
                  <a:srgbClr val="9DC3E6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9DC3E6"/>
                </a:solidFill>
                <a:latin typeface="Arial"/>
                <a:cs typeface="Arial"/>
              </a:rPr>
              <a:t>dep.</a:t>
            </a:r>
            <a:endParaRPr sz="12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16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Rules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safety</a:t>
            </a:r>
            <a:endParaRPr sz="950">
              <a:latin typeface="Microsoft Sans Serif"/>
              <a:cs typeface="Microsoft Sans Serif"/>
            </a:endParaRPr>
          </a:p>
          <a:p>
            <a:pPr algn="r" marR="7620">
              <a:lnSpc>
                <a:spcPct val="100000"/>
              </a:lnSpc>
              <a:spcBef>
                <a:spcPts val="210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precautions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6885305" y="5080273"/>
            <a:ext cx="1450975" cy="56769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algn="r" marL="12700" marR="5080" indent="932815">
              <a:lnSpc>
                <a:spcPct val="114799"/>
              </a:lnSpc>
              <a:spcBef>
                <a:spcPts val="55"/>
              </a:spcBef>
            </a:pPr>
            <a:r>
              <a:rPr dirty="0" sz="1200" b="1">
                <a:solidFill>
                  <a:srgbClr val="9DC3E6"/>
                </a:solidFill>
                <a:latin typeface="Arial"/>
                <a:cs typeface="Arial"/>
              </a:rPr>
              <a:t>IT </a:t>
            </a:r>
            <a:r>
              <a:rPr dirty="0" sz="1200" spc="-20" b="1">
                <a:solidFill>
                  <a:srgbClr val="9DC3E6"/>
                </a:solidFill>
                <a:latin typeface="Arial"/>
                <a:cs typeface="Arial"/>
              </a:rPr>
              <a:t>dep.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PC</a:t>
            </a:r>
            <a:r>
              <a:rPr dirty="0" sz="9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phone</a:t>
            </a:r>
            <a:r>
              <a:rPr dirty="0" sz="9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loan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Computer</a:t>
            </a:r>
            <a:r>
              <a:rPr dirty="0" sz="950" spc="1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peripheral</a:t>
            </a:r>
            <a:r>
              <a:rPr dirty="0" sz="950" spc="2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loan</a:t>
            </a:r>
            <a:endParaRPr sz="950">
              <a:latin typeface="Microsoft Sans Serif"/>
              <a:cs typeface="Microsoft Sans Serif"/>
            </a:endParaRPr>
          </a:p>
        </p:txBody>
      </p:sp>
      <p:grpSp>
        <p:nvGrpSpPr>
          <p:cNvPr id="67" name="object 67" descr=""/>
          <p:cNvGrpSpPr/>
          <p:nvPr/>
        </p:nvGrpSpPr>
        <p:grpSpPr>
          <a:xfrm>
            <a:off x="8532876" y="4961001"/>
            <a:ext cx="2003425" cy="1612900"/>
            <a:chOff x="8532876" y="4961001"/>
            <a:chExt cx="2003425" cy="1612900"/>
          </a:xfrm>
        </p:grpSpPr>
        <p:pic>
          <p:nvPicPr>
            <p:cNvPr id="68" name="object 6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32876" y="4961001"/>
              <a:ext cx="2003425" cy="1612836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324975" y="5181600"/>
              <a:ext cx="485775" cy="485775"/>
            </a:xfrm>
            <a:prstGeom prst="rect">
              <a:avLst/>
            </a:prstGeom>
          </p:spPr>
        </p:pic>
      </p:grpSp>
      <p:sp>
        <p:nvSpPr>
          <p:cNvPr id="70" name="object 70" descr=""/>
          <p:cNvSpPr txBox="1"/>
          <p:nvPr/>
        </p:nvSpPr>
        <p:spPr>
          <a:xfrm>
            <a:off x="9127490" y="5724207"/>
            <a:ext cx="893444" cy="47942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700" marR="5080">
              <a:lnSpc>
                <a:spcPct val="105400"/>
              </a:lnSpc>
              <a:spcBef>
                <a:spcPts val="60"/>
              </a:spcBef>
            </a:pPr>
            <a:r>
              <a:rPr dirty="0" sz="950" b="1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dirty="0" sz="9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FFFFF"/>
                </a:solidFill>
                <a:latin typeface="Arial"/>
                <a:cs typeface="Arial"/>
              </a:rPr>
              <a:t>questions </a:t>
            </a:r>
            <a:r>
              <a:rPr dirty="0" sz="950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950" spc="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9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NBRK </a:t>
            </a:r>
            <a:r>
              <a:rPr dirty="0" sz="950" spc="-10" b="1">
                <a:solidFill>
                  <a:srgbClr val="FFFFFF"/>
                </a:solidFill>
                <a:latin typeface="Arial"/>
                <a:cs typeface="Arial"/>
              </a:rPr>
              <a:t>employee</a:t>
            </a:r>
            <a:endParaRPr sz="950">
              <a:latin typeface="Arial"/>
              <a:cs typeface="Arial"/>
            </a:endParaRPr>
          </a:p>
        </p:txBody>
      </p:sp>
      <p:pic>
        <p:nvPicPr>
          <p:cNvPr id="71" name="object 7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039350" y="5114925"/>
            <a:ext cx="428625" cy="428625"/>
          </a:xfrm>
          <a:prstGeom prst="rect">
            <a:avLst/>
          </a:prstGeom>
        </p:spPr>
      </p:pic>
      <p:sp>
        <p:nvSpPr>
          <p:cNvPr id="72" name="object 72" descr=""/>
          <p:cNvSpPr txBox="1"/>
          <p:nvPr/>
        </p:nvSpPr>
        <p:spPr>
          <a:xfrm>
            <a:off x="1090612" y="3024504"/>
            <a:ext cx="8286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Outsystems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6975220" y="2910903"/>
            <a:ext cx="106108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GPT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oss.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120B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280670" y="6043676"/>
            <a:ext cx="3228340" cy="66484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20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290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Reduce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information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search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time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by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30%</a:t>
            </a:r>
            <a:endParaRPr sz="1200">
              <a:latin typeface="Microsoft Sans Serif"/>
              <a:cs typeface="Microsoft Sans Serif"/>
            </a:endParaRPr>
          </a:p>
          <a:p>
            <a:pPr marL="183515" indent="-170815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Optimize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routine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tasks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assistant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76" name="object 76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77" name="object 77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 descr=""/>
          <p:cNvSpPr txBox="1"/>
          <p:nvPr/>
        </p:nvSpPr>
        <p:spPr>
          <a:xfrm>
            <a:off x="254634" y="1364996"/>
            <a:ext cx="11637645" cy="4622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400" spc="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chatbot</a:t>
            </a:r>
            <a:r>
              <a:rPr dirty="0" sz="1400" spc="3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NBRK</a:t>
            </a:r>
            <a:r>
              <a:rPr dirty="0" sz="1400" spc="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employees</a:t>
            </a:r>
            <a:r>
              <a:rPr dirty="0" sz="1400" spc="2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400" spc="3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quickly</a:t>
            </a:r>
            <a:r>
              <a:rPr dirty="0" sz="1400" spc="2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search</a:t>
            </a:r>
            <a:r>
              <a:rPr dirty="0" sz="1400" spc="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necessary</a:t>
            </a:r>
            <a:r>
              <a:rPr dirty="0" sz="1400" spc="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information</a:t>
            </a:r>
            <a:r>
              <a:rPr dirty="0" sz="1400" spc="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400" spc="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generate</a:t>
            </a:r>
            <a:r>
              <a:rPr dirty="0" sz="1400" spc="3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analytical</a:t>
            </a:r>
            <a:r>
              <a:rPr dirty="0" sz="1400" spc="2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reports</a:t>
            </a:r>
            <a:r>
              <a:rPr dirty="0" sz="1400" spc="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within</a:t>
            </a:r>
            <a:r>
              <a:rPr dirty="0" sz="140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400" spc="2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framework</a:t>
            </a:r>
            <a:r>
              <a:rPr dirty="0" sz="1400" spc="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400" spc="3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existing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regulations,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rules,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instructions,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400" spc="-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conducted</a:t>
            </a:r>
            <a:r>
              <a:rPr dirty="0" sz="14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research.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871219" y="2121598"/>
            <a:ext cx="115506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The</a:t>
            </a:r>
            <a:r>
              <a:rPr dirty="0" sz="1250" spc="1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part</a:t>
            </a:r>
            <a:endParaRPr sz="12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9827006" y="2103373"/>
            <a:ext cx="188468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sources</a:t>
            </a:r>
            <a:r>
              <a:rPr dirty="0" sz="1250" spc="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2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731837" y="2654617"/>
            <a:ext cx="13188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Agent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10212958" y="2595816"/>
            <a:ext cx="944244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3769359" y="2623248"/>
            <a:ext cx="1640839" cy="447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Workflow engine</a:t>
            </a:r>
            <a:endParaRPr sz="1200">
              <a:latin typeface="Arial"/>
              <a:cs typeface="Arial"/>
            </a:endParaRPr>
          </a:p>
          <a:p>
            <a:pPr marL="635635">
              <a:lnSpc>
                <a:spcPct val="100000"/>
              </a:lnSpc>
              <a:spcBef>
                <a:spcPts val="9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Process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orchestration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3549396" y="3975036"/>
            <a:ext cx="2080260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Pre-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tools</a:t>
            </a:r>
            <a:endParaRPr sz="1200">
              <a:latin typeface="Arial"/>
              <a:cs typeface="Arial"/>
            </a:endParaRPr>
          </a:p>
          <a:p>
            <a:pPr marL="799465">
              <a:lnSpc>
                <a:spcPct val="100000"/>
              </a:lnSpc>
              <a:spcBef>
                <a:spcPts val="83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Protection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 and control</a:t>
            </a:r>
            <a:r>
              <a:rPr dirty="0" sz="800" spc="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when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4336669" y="4384675"/>
            <a:ext cx="941069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interacting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with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 LLM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4228210" y="3563873"/>
            <a:ext cx="147383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Verifying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rights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to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use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AI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platform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7699629" y="3678618"/>
            <a:ext cx="1074420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Creating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7112634" y="4061001"/>
            <a:ext cx="1229360" cy="44069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65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581660">
              <a:lnSpc>
                <a:spcPct val="100000"/>
              </a:lnSpc>
              <a:spcBef>
                <a:spcPts val="4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Storing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7694294" y="4474464"/>
            <a:ext cx="106172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6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8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Internal</a:t>
            </a:r>
            <a:r>
              <a:rPr dirty="0" spc="160"/>
              <a:t> </a:t>
            </a:r>
            <a:r>
              <a:rPr dirty="0" spc="55"/>
              <a:t>AI</a:t>
            </a:r>
            <a:r>
              <a:rPr dirty="0" spc="235"/>
              <a:t> </a:t>
            </a:r>
            <a:r>
              <a:rPr dirty="0" spc="100"/>
              <a:t>Consultant</a:t>
            </a:r>
            <a:r>
              <a:rPr dirty="0" spc="280"/>
              <a:t> </a:t>
            </a:r>
            <a:r>
              <a:rPr dirty="0" spc="60"/>
              <a:t>of</a:t>
            </a:r>
            <a:r>
              <a:rPr dirty="0" spc="204"/>
              <a:t> </a:t>
            </a:r>
            <a:r>
              <a:rPr dirty="0" spc="75"/>
              <a:t>JSC</a:t>
            </a:r>
            <a:r>
              <a:rPr dirty="0" spc="235"/>
              <a:t> </a:t>
            </a:r>
            <a:r>
              <a:rPr dirty="0" spc="35"/>
              <a:t>GKB</a:t>
            </a:r>
          </a:p>
        </p:txBody>
      </p:sp>
      <p:grpSp>
        <p:nvGrpSpPr>
          <p:cNvPr id="9" name="object 9" descr=""/>
          <p:cNvGrpSpPr/>
          <p:nvPr/>
        </p:nvGrpSpPr>
        <p:grpSpPr>
          <a:xfrm>
            <a:off x="269875" y="3089338"/>
            <a:ext cx="2175510" cy="765175"/>
            <a:chOff x="269875" y="3089338"/>
            <a:chExt cx="2175510" cy="765175"/>
          </a:xfrm>
        </p:grpSpPr>
        <p:sp>
          <p:nvSpPr>
            <p:cNvPr id="10" name="object 10" descr=""/>
            <p:cNvSpPr/>
            <p:nvPr/>
          </p:nvSpPr>
          <p:spPr>
            <a:xfrm>
              <a:off x="271462" y="3090926"/>
              <a:ext cx="2172335" cy="762000"/>
            </a:xfrm>
            <a:custGeom>
              <a:avLst/>
              <a:gdLst/>
              <a:ahLst/>
              <a:cxnLst/>
              <a:rect l="l" t="t" r="r" b="b"/>
              <a:pathLst>
                <a:path w="2172335" h="762000">
                  <a:moveTo>
                    <a:pt x="2094547" y="0"/>
                  </a:moveTo>
                  <a:lnTo>
                    <a:pt x="77139" y="0"/>
                  </a:lnTo>
                  <a:lnTo>
                    <a:pt x="47111" y="6044"/>
                  </a:lnTo>
                  <a:lnTo>
                    <a:pt x="22591" y="22542"/>
                  </a:lnTo>
                  <a:lnTo>
                    <a:pt x="6061" y="47041"/>
                  </a:lnTo>
                  <a:lnTo>
                    <a:pt x="0" y="77088"/>
                  </a:lnTo>
                  <a:lnTo>
                    <a:pt x="0" y="684784"/>
                  </a:lnTo>
                  <a:lnTo>
                    <a:pt x="6061" y="714851"/>
                  </a:lnTo>
                  <a:lnTo>
                    <a:pt x="22591" y="739394"/>
                  </a:lnTo>
                  <a:lnTo>
                    <a:pt x="47111" y="755935"/>
                  </a:lnTo>
                  <a:lnTo>
                    <a:pt x="77139" y="762000"/>
                  </a:lnTo>
                  <a:lnTo>
                    <a:pt x="2094547" y="762000"/>
                  </a:lnTo>
                  <a:lnTo>
                    <a:pt x="2124614" y="755935"/>
                  </a:lnTo>
                  <a:lnTo>
                    <a:pt x="2149157" y="739394"/>
                  </a:lnTo>
                  <a:lnTo>
                    <a:pt x="2165699" y="714851"/>
                  </a:lnTo>
                  <a:lnTo>
                    <a:pt x="2171763" y="684784"/>
                  </a:lnTo>
                  <a:lnTo>
                    <a:pt x="2171763" y="77088"/>
                  </a:lnTo>
                  <a:lnTo>
                    <a:pt x="2165699" y="47041"/>
                  </a:lnTo>
                  <a:lnTo>
                    <a:pt x="2149157" y="22542"/>
                  </a:lnTo>
                  <a:lnTo>
                    <a:pt x="2124614" y="6044"/>
                  </a:lnTo>
                  <a:lnTo>
                    <a:pt x="209454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71462" y="3090926"/>
              <a:ext cx="2172335" cy="762000"/>
            </a:xfrm>
            <a:custGeom>
              <a:avLst/>
              <a:gdLst/>
              <a:ahLst/>
              <a:cxnLst/>
              <a:rect l="l" t="t" r="r" b="b"/>
              <a:pathLst>
                <a:path w="2172335" h="762000">
                  <a:moveTo>
                    <a:pt x="0" y="77088"/>
                  </a:moveTo>
                  <a:lnTo>
                    <a:pt x="6061" y="47041"/>
                  </a:lnTo>
                  <a:lnTo>
                    <a:pt x="22591" y="22542"/>
                  </a:lnTo>
                  <a:lnTo>
                    <a:pt x="47111" y="6044"/>
                  </a:lnTo>
                  <a:lnTo>
                    <a:pt x="77139" y="0"/>
                  </a:lnTo>
                  <a:lnTo>
                    <a:pt x="2094547" y="0"/>
                  </a:lnTo>
                  <a:lnTo>
                    <a:pt x="2124614" y="6044"/>
                  </a:lnTo>
                  <a:lnTo>
                    <a:pt x="2149157" y="22542"/>
                  </a:lnTo>
                  <a:lnTo>
                    <a:pt x="2165699" y="47041"/>
                  </a:lnTo>
                  <a:lnTo>
                    <a:pt x="2171763" y="77088"/>
                  </a:lnTo>
                  <a:lnTo>
                    <a:pt x="2171763" y="684784"/>
                  </a:lnTo>
                  <a:lnTo>
                    <a:pt x="2165699" y="714851"/>
                  </a:lnTo>
                  <a:lnTo>
                    <a:pt x="2149157" y="739394"/>
                  </a:lnTo>
                  <a:lnTo>
                    <a:pt x="2124614" y="755935"/>
                  </a:lnTo>
                  <a:lnTo>
                    <a:pt x="2094547" y="762000"/>
                  </a:lnTo>
                  <a:lnTo>
                    <a:pt x="77139" y="762000"/>
                  </a:lnTo>
                  <a:lnTo>
                    <a:pt x="47111" y="755935"/>
                  </a:lnTo>
                  <a:lnTo>
                    <a:pt x="22591" y="739394"/>
                  </a:lnTo>
                  <a:lnTo>
                    <a:pt x="6061" y="714851"/>
                  </a:lnTo>
                  <a:lnTo>
                    <a:pt x="0" y="684784"/>
                  </a:lnTo>
                  <a:lnTo>
                    <a:pt x="0" y="7708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3032188" y="2451163"/>
            <a:ext cx="2689225" cy="908050"/>
            <a:chOff x="3032188" y="2451163"/>
            <a:chExt cx="2689225" cy="908050"/>
          </a:xfrm>
        </p:grpSpPr>
        <p:sp>
          <p:nvSpPr>
            <p:cNvPr id="13" name="object 13" descr=""/>
            <p:cNvSpPr/>
            <p:nvPr/>
          </p:nvSpPr>
          <p:spPr>
            <a:xfrm>
              <a:off x="3033776" y="2452751"/>
              <a:ext cx="2686050" cy="904875"/>
            </a:xfrm>
            <a:custGeom>
              <a:avLst/>
              <a:gdLst/>
              <a:ahLst/>
              <a:cxnLst/>
              <a:rect l="l" t="t" r="r" b="b"/>
              <a:pathLst>
                <a:path w="2686050" h="904875">
                  <a:moveTo>
                    <a:pt x="2594356" y="0"/>
                  </a:moveTo>
                  <a:lnTo>
                    <a:pt x="91567" y="0"/>
                  </a:lnTo>
                  <a:lnTo>
                    <a:pt x="55881" y="7181"/>
                  </a:lnTo>
                  <a:lnTo>
                    <a:pt x="26781" y="26781"/>
                  </a:lnTo>
                  <a:lnTo>
                    <a:pt x="7181" y="55881"/>
                  </a:lnTo>
                  <a:lnTo>
                    <a:pt x="0" y="91566"/>
                  </a:lnTo>
                  <a:lnTo>
                    <a:pt x="0" y="813181"/>
                  </a:lnTo>
                  <a:lnTo>
                    <a:pt x="7181" y="848885"/>
                  </a:lnTo>
                  <a:lnTo>
                    <a:pt x="26781" y="878030"/>
                  </a:lnTo>
                  <a:lnTo>
                    <a:pt x="55881" y="897673"/>
                  </a:lnTo>
                  <a:lnTo>
                    <a:pt x="91567" y="904875"/>
                  </a:lnTo>
                  <a:lnTo>
                    <a:pt x="2594356" y="904875"/>
                  </a:lnTo>
                  <a:lnTo>
                    <a:pt x="2630060" y="897673"/>
                  </a:lnTo>
                  <a:lnTo>
                    <a:pt x="2659205" y="878030"/>
                  </a:lnTo>
                  <a:lnTo>
                    <a:pt x="2678848" y="848885"/>
                  </a:lnTo>
                  <a:lnTo>
                    <a:pt x="2686050" y="813181"/>
                  </a:lnTo>
                  <a:lnTo>
                    <a:pt x="2686050" y="91566"/>
                  </a:lnTo>
                  <a:lnTo>
                    <a:pt x="2678848" y="55881"/>
                  </a:lnTo>
                  <a:lnTo>
                    <a:pt x="2659205" y="26781"/>
                  </a:lnTo>
                  <a:lnTo>
                    <a:pt x="2630060" y="7181"/>
                  </a:lnTo>
                  <a:lnTo>
                    <a:pt x="259435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033776" y="2452751"/>
              <a:ext cx="2686050" cy="904875"/>
            </a:xfrm>
            <a:custGeom>
              <a:avLst/>
              <a:gdLst/>
              <a:ahLst/>
              <a:cxnLst/>
              <a:rect l="l" t="t" r="r" b="b"/>
              <a:pathLst>
                <a:path w="2686050" h="904875">
                  <a:moveTo>
                    <a:pt x="0" y="91566"/>
                  </a:moveTo>
                  <a:lnTo>
                    <a:pt x="7181" y="55881"/>
                  </a:lnTo>
                  <a:lnTo>
                    <a:pt x="26781" y="26781"/>
                  </a:lnTo>
                  <a:lnTo>
                    <a:pt x="55881" y="7181"/>
                  </a:lnTo>
                  <a:lnTo>
                    <a:pt x="91567" y="0"/>
                  </a:lnTo>
                  <a:lnTo>
                    <a:pt x="2594356" y="0"/>
                  </a:lnTo>
                  <a:lnTo>
                    <a:pt x="2630060" y="7181"/>
                  </a:lnTo>
                  <a:lnTo>
                    <a:pt x="2659205" y="26781"/>
                  </a:lnTo>
                  <a:lnTo>
                    <a:pt x="2678848" y="55881"/>
                  </a:lnTo>
                  <a:lnTo>
                    <a:pt x="2686050" y="91566"/>
                  </a:lnTo>
                  <a:lnTo>
                    <a:pt x="2686050" y="813181"/>
                  </a:lnTo>
                  <a:lnTo>
                    <a:pt x="2678848" y="848885"/>
                  </a:lnTo>
                  <a:lnTo>
                    <a:pt x="2659205" y="878030"/>
                  </a:lnTo>
                  <a:lnTo>
                    <a:pt x="2630060" y="897673"/>
                  </a:lnTo>
                  <a:lnTo>
                    <a:pt x="2594356" y="904875"/>
                  </a:lnTo>
                  <a:lnTo>
                    <a:pt x="91567" y="904875"/>
                  </a:lnTo>
                  <a:lnTo>
                    <a:pt x="55881" y="897673"/>
                  </a:lnTo>
                  <a:lnTo>
                    <a:pt x="26781" y="878030"/>
                  </a:lnTo>
                  <a:lnTo>
                    <a:pt x="7181" y="848885"/>
                  </a:lnTo>
                  <a:lnTo>
                    <a:pt x="0" y="813181"/>
                  </a:lnTo>
                  <a:lnTo>
                    <a:pt x="0" y="9156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 descr=""/>
          <p:cNvGrpSpPr/>
          <p:nvPr/>
        </p:nvGrpSpPr>
        <p:grpSpPr>
          <a:xfrm>
            <a:off x="152400" y="1962150"/>
            <a:ext cx="11896090" cy="352425"/>
            <a:chOff x="152400" y="1962150"/>
            <a:chExt cx="11896090" cy="352425"/>
          </a:xfrm>
        </p:grpSpPr>
        <p:sp>
          <p:nvSpPr>
            <p:cNvPr id="16" name="object 16" descr=""/>
            <p:cNvSpPr/>
            <p:nvPr/>
          </p:nvSpPr>
          <p:spPr>
            <a:xfrm>
              <a:off x="152400" y="2305050"/>
              <a:ext cx="11896090" cy="0"/>
            </a:xfrm>
            <a:custGeom>
              <a:avLst/>
              <a:gdLst/>
              <a:ahLst/>
              <a:cxnLst/>
              <a:rect l="l" t="t" r="r" b="b"/>
              <a:pathLst>
                <a:path w="11896090" h="0">
                  <a:moveTo>
                    <a:pt x="0" y="0"/>
                  </a:moveTo>
                  <a:lnTo>
                    <a:pt x="11895709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67550" y="1962150"/>
              <a:ext cx="304800" cy="30480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67825" y="1990725"/>
              <a:ext cx="257175" cy="247650"/>
            </a:xfrm>
            <a:prstGeom prst="rect">
              <a:avLst/>
            </a:prstGeom>
          </p:spPr>
        </p:pic>
      </p:grpSp>
      <p:grpSp>
        <p:nvGrpSpPr>
          <p:cNvPr id="19" name="object 19" descr=""/>
          <p:cNvGrpSpPr/>
          <p:nvPr/>
        </p:nvGrpSpPr>
        <p:grpSpPr>
          <a:xfrm>
            <a:off x="2714625" y="2386076"/>
            <a:ext cx="152400" cy="2105025"/>
            <a:chOff x="2714625" y="2386076"/>
            <a:chExt cx="152400" cy="2105025"/>
          </a:xfrm>
        </p:grpSpPr>
        <p:sp>
          <p:nvSpPr>
            <p:cNvPr id="20" name="object 20" descr=""/>
            <p:cNvSpPr/>
            <p:nvPr/>
          </p:nvSpPr>
          <p:spPr>
            <a:xfrm>
              <a:off x="2767076" y="2386076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w="0" h="2105025">
                  <a:moveTo>
                    <a:pt x="0" y="0"/>
                  </a:moveTo>
                  <a:lnTo>
                    <a:pt x="0" y="210477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714625" y="3257550"/>
              <a:ext cx="152400" cy="723900"/>
            </a:xfrm>
            <a:custGeom>
              <a:avLst/>
              <a:gdLst/>
              <a:ahLst/>
              <a:cxnLst/>
              <a:rect l="l" t="t" r="r" b="b"/>
              <a:pathLst>
                <a:path w="152400" h="723900">
                  <a:moveTo>
                    <a:pt x="105663" y="0"/>
                  </a:moveTo>
                  <a:lnTo>
                    <a:pt x="0" y="0"/>
                  </a:lnTo>
                  <a:lnTo>
                    <a:pt x="46736" y="361950"/>
                  </a:lnTo>
                  <a:lnTo>
                    <a:pt x="0" y="723900"/>
                  </a:lnTo>
                  <a:lnTo>
                    <a:pt x="105663" y="723900"/>
                  </a:lnTo>
                  <a:lnTo>
                    <a:pt x="152400" y="361950"/>
                  </a:lnTo>
                  <a:lnTo>
                    <a:pt x="105663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5867400" y="2386076"/>
            <a:ext cx="142875" cy="2148205"/>
            <a:chOff x="5867400" y="2386076"/>
            <a:chExt cx="142875" cy="2148205"/>
          </a:xfrm>
        </p:grpSpPr>
        <p:sp>
          <p:nvSpPr>
            <p:cNvPr id="23" name="object 23" descr=""/>
            <p:cNvSpPr/>
            <p:nvPr/>
          </p:nvSpPr>
          <p:spPr>
            <a:xfrm>
              <a:off x="5929376" y="23860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867400" y="3228975"/>
              <a:ext cx="142875" cy="714375"/>
            </a:xfrm>
            <a:custGeom>
              <a:avLst/>
              <a:gdLst/>
              <a:ahLst/>
              <a:cxnLst/>
              <a:rect l="l" t="t" r="r" b="b"/>
              <a:pathLst>
                <a:path w="142875" h="714375">
                  <a:moveTo>
                    <a:pt x="99060" y="0"/>
                  </a:moveTo>
                  <a:lnTo>
                    <a:pt x="0" y="0"/>
                  </a:lnTo>
                  <a:lnTo>
                    <a:pt x="43814" y="357124"/>
                  </a:lnTo>
                  <a:lnTo>
                    <a:pt x="0" y="714375"/>
                  </a:lnTo>
                  <a:lnTo>
                    <a:pt x="99060" y="714375"/>
                  </a:lnTo>
                  <a:lnTo>
                    <a:pt x="142875" y="357124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9020175" y="2386076"/>
            <a:ext cx="142875" cy="2148205"/>
            <a:chOff x="9020175" y="2386076"/>
            <a:chExt cx="142875" cy="2148205"/>
          </a:xfrm>
        </p:grpSpPr>
        <p:sp>
          <p:nvSpPr>
            <p:cNvPr id="26" name="object 26" descr=""/>
            <p:cNvSpPr/>
            <p:nvPr/>
          </p:nvSpPr>
          <p:spPr>
            <a:xfrm>
              <a:off x="9082151" y="23860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9020175" y="3238500"/>
              <a:ext cx="142875" cy="714375"/>
            </a:xfrm>
            <a:custGeom>
              <a:avLst/>
              <a:gdLst/>
              <a:ahLst/>
              <a:cxnLst/>
              <a:rect l="l" t="t" r="r" b="b"/>
              <a:pathLst>
                <a:path w="142875" h="714375">
                  <a:moveTo>
                    <a:pt x="99059" y="0"/>
                  </a:moveTo>
                  <a:lnTo>
                    <a:pt x="0" y="0"/>
                  </a:lnTo>
                  <a:lnTo>
                    <a:pt x="43815" y="357124"/>
                  </a:lnTo>
                  <a:lnTo>
                    <a:pt x="0" y="714375"/>
                  </a:lnTo>
                  <a:lnTo>
                    <a:pt x="99059" y="714375"/>
                  </a:lnTo>
                  <a:lnTo>
                    <a:pt x="142875" y="357124"/>
                  </a:lnTo>
                  <a:lnTo>
                    <a:pt x="99059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4008501" y="2583434"/>
            <a:ext cx="715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Router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9328213" y="2803588"/>
            <a:ext cx="2708275" cy="1546225"/>
            <a:chOff x="9328213" y="2803588"/>
            <a:chExt cx="2708275" cy="1546225"/>
          </a:xfrm>
        </p:grpSpPr>
        <p:sp>
          <p:nvSpPr>
            <p:cNvPr id="30" name="object 30" descr=""/>
            <p:cNvSpPr/>
            <p:nvPr/>
          </p:nvSpPr>
          <p:spPr>
            <a:xfrm>
              <a:off x="9329801" y="2805176"/>
              <a:ext cx="2705100" cy="1543050"/>
            </a:xfrm>
            <a:custGeom>
              <a:avLst/>
              <a:gdLst/>
              <a:ahLst/>
              <a:cxnLst/>
              <a:rect l="l" t="t" r="r" b="b"/>
              <a:pathLst>
                <a:path w="2705100" h="1543050">
                  <a:moveTo>
                    <a:pt x="2631313" y="0"/>
                  </a:moveTo>
                  <a:lnTo>
                    <a:pt x="73659" y="0"/>
                  </a:lnTo>
                  <a:lnTo>
                    <a:pt x="45005" y="5794"/>
                  </a:lnTo>
                  <a:lnTo>
                    <a:pt x="21589" y="21589"/>
                  </a:lnTo>
                  <a:lnTo>
                    <a:pt x="5794" y="45005"/>
                  </a:lnTo>
                  <a:lnTo>
                    <a:pt x="0" y="73660"/>
                  </a:lnTo>
                  <a:lnTo>
                    <a:pt x="0" y="1469263"/>
                  </a:lnTo>
                  <a:lnTo>
                    <a:pt x="5794" y="1497937"/>
                  </a:lnTo>
                  <a:lnTo>
                    <a:pt x="21590" y="1521396"/>
                  </a:lnTo>
                  <a:lnTo>
                    <a:pt x="45005" y="1537235"/>
                  </a:lnTo>
                  <a:lnTo>
                    <a:pt x="73659" y="1543050"/>
                  </a:lnTo>
                  <a:lnTo>
                    <a:pt x="2631313" y="1543050"/>
                  </a:lnTo>
                  <a:lnTo>
                    <a:pt x="2659987" y="1537235"/>
                  </a:lnTo>
                  <a:lnTo>
                    <a:pt x="2683446" y="1521396"/>
                  </a:lnTo>
                  <a:lnTo>
                    <a:pt x="2699285" y="1497937"/>
                  </a:lnTo>
                  <a:lnTo>
                    <a:pt x="2705100" y="1469263"/>
                  </a:lnTo>
                  <a:lnTo>
                    <a:pt x="2705100" y="73660"/>
                  </a:lnTo>
                  <a:lnTo>
                    <a:pt x="2699285" y="45005"/>
                  </a:lnTo>
                  <a:lnTo>
                    <a:pt x="2683446" y="21590"/>
                  </a:lnTo>
                  <a:lnTo>
                    <a:pt x="2659987" y="5794"/>
                  </a:lnTo>
                  <a:lnTo>
                    <a:pt x="263131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9329801" y="2805176"/>
              <a:ext cx="2705100" cy="1543050"/>
            </a:xfrm>
            <a:custGeom>
              <a:avLst/>
              <a:gdLst/>
              <a:ahLst/>
              <a:cxnLst/>
              <a:rect l="l" t="t" r="r" b="b"/>
              <a:pathLst>
                <a:path w="2705100" h="1543050">
                  <a:moveTo>
                    <a:pt x="0" y="73660"/>
                  </a:moveTo>
                  <a:lnTo>
                    <a:pt x="5794" y="45005"/>
                  </a:lnTo>
                  <a:lnTo>
                    <a:pt x="21589" y="21589"/>
                  </a:lnTo>
                  <a:lnTo>
                    <a:pt x="45005" y="5794"/>
                  </a:lnTo>
                  <a:lnTo>
                    <a:pt x="73659" y="0"/>
                  </a:lnTo>
                  <a:lnTo>
                    <a:pt x="2631313" y="0"/>
                  </a:lnTo>
                  <a:lnTo>
                    <a:pt x="2659987" y="5794"/>
                  </a:lnTo>
                  <a:lnTo>
                    <a:pt x="2683446" y="21590"/>
                  </a:lnTo>
                  <a:lnTo>
                    <a:pt x="2699285" y="45005"/>
                  </a:lnTo>
                  <a:lnTo>
                    <a:pt x="2705100" y="73660"/>
                  </a:lnTo>
                  <a:lnTo>
                    <a:pt x="2705100" y="1469263"/>
                  </a:lnTo>
                  <a:lnTo>
                    <a:pt x="2699285" y="1497937"/>
                  </a:lnTo>
                  <a:lnTo>
                    <a:pt x="2683446" y="1521396"/>
                  </a:lnTo>
                  <a:lnTo>
                    <a:pt x="2659987" y="1537235"/>
                  </a:lnTo>
                  <a:lnTo>
                    <a:pt x="2631313" y="1543050"/>
                  </a:lnTo>
                  <a:lnTo>
                    <a:pt x="73659" y="1543050"/>
                  </a:lnTo>
                  <a:lnTo>
                    <a:pt x="45005" y="1537235"/>
                  </a:lnTo>
                  <a:lnTo>
                    <a:pt x="21590" y="1521396"/>
                  </a:lnTo>
                  <a:lnTo>
                    <a:pt x="5794" y="1497937"/>
                  </a:lnTo>
                  <a:lnTo>
                    <a:pt x="0" y="1469263"/>
                  </a:lnTo>
                  <a:lnTo>
                    <a:pt x="0" y="7366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 descr=""/>
          <p:cNvGrpSpPr/>
          <p:nvPr/>
        </p:nvGrpSpPr>
        <p:grpSpPr>
          <a:xfrm>
            <a:off x="6175438" y="2403538"/>
            <a:ext cx="2708275" cy="1498600"/>
            <a:chOff x="6175438" y="2403538"/>
            <a:chExt cx="2708275" cy="1498600"/>
          </a:xfrm>
        </p:grpSpPr>
        <p:sp>
          <p:nvSpPr>
            <p:cNvPr id="33" name="object 33" descr=""/>
            <p:cNvSpPr/>
            <p:nvPr/>
          </p:nvSpPr>
          <p:spPr>
            <a:xfrm>
              <a:off x="6177026" y="2405126"/>
              <a:ext cx="2705100" cy="733425"/>
            </a:xfrm>
            <a:custGeom>
              <a:avLst/>
              <a:gdLst/>
              <a:ahLst/>
              <a:cxnLst/>
              <a:rect l="l" t="t" r="r" b="b"/>
              <a:pathLst>
                <a:path w="2705100" h="733425">
                  <a:moveTo>
                    <a:pt x="2652903" y="0"/>
                  </a:moveTo>
                  <a:lnTo>
                    <a:pt x="52070" y="0"/>
                  </a:lnTo>
                  <a:lnTo>
                    <a:pt x="31771" y="4081"/>
                  </a:lnTo>
                  <a:lnTo>
                    <a:pt x="15224" y="15224"/>
                  </a:lnTo>
                  <a:lnTo>
                    <a:pt x="4081" y="31771"/>
                  </a:lnTo>
                  <a:lnTo>
                    <a:pt x="0" y="52070"/>
                  </a:lnTo>
                  <a:lnTo>
                    <a:pt x="0" y="681227"/>
                  </a:lnTo>
                  <a:lnTo>
                    <a:pt x="4081" y="701546"/>
                  </a:lnTo>
                  <a:lnTo>
                    <a:pt x="15224" y="718137"/>
                  </a:lnTo>
                  <a:lnTo>
                    <a:pt x="31771" y="729323"/>
                  </a:lnTo>
                  <a:lnTo>
                    <a:pt x="52070" y="733425"/>
                  </a:lnTo>
                  <a:lnTo>
                    <a:pt x="2652903" y="733425"/>
                  </a:lnTo>
                  <a:lnTo>
                    <a:pt x="2673221" y="729323"/>
                  </a:lnTo>
                  <a:lnTo>
                    <a:pt x="2689812" y="718137"/>
                  </a:lnTo>
                  <a:lnTo>
                    <a:pt x="2700998" y="701546"/>
                  </a:lnTo>
                  <a:lnTo>
                    <a:pt x="2705100" y="681227"/>
                  </a:lnTo>
                  <a:lnTo>
                    <a:pt x="2705100" y="52070"/>
                  </a:lnTo>
                  <a:lnTo>
                    <a:pt x="2700998" y="31771"/>
                  </a:lnTo>
                  <a:lnTo>
                    <a:pt x="2689812" y="15224"/>
                  </a:lnTo>
                  <a:lnTo>
                    <a:pt x="2673221" y="4081"/>
                  </a:lnTo>
                  <a:lnTo>
                    <a:pt x="265290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6177026" y="2405126"/>
              <a:ext cx="2705100" cy="733425"/>
            </a:xfrm>
            <a:custGeom>
              <a:avLst/>
              <a:gdLst/>
              <a:ahLst/>
              <a:cxnLst/>
              <a:rect l="l" t="t" r="r" b="b"/>
              <a:pathLst>
                <a:path w="2705100" h="733425">
                  <a:moveTo>
                    <a:pt x="0" y="52070"/>
                  </a:moveTo>
                  <a:lnTo>
                    <a:pt x="4081" y="31771"/>
                  </a:lnTo>
                  <a:lnTo>
                    <a:pt x="15224" y="15224"/>
                  </a:lnTo>
                  <a:lnTo>
                    <a:pt x="31771" y="4081"/>
                  </a:lnTo>
                  <a:lnTo>
                    <a:pt x="52070" y="0"/>
                  </a:lnTo>
                  <a:lnTo>
                    <a:pt x="2652903" y="0"/>
                  </a:lnTo>
                  <a:lnTo>
                    <a:pt x="2673221" y="4081"/>
                  </a:lnTo>
                  <a:lnTo>
                    <a:pt x="2689812" y="15224"/>
                  </a:lnTo>
                  <a:lnTo>
                    <a:pt x="2700998" y="31771"/>
                  </a:lnTo>
                  <a:lnTo>
                    <a:pt x="2705100" y="52070"/>
                  </a:lnTo>
                  <a:lnTo>
                    <a:pt x="2705100" y="681227"/>
                  </a:lnTo>
                  <a:lnTo>
                    <a:pt x="2700998" y="701546"/>
                  </a:lnTo>
                  <a:lnTo>
                    <a:pt x="2689812" y="718137"/>
                  </a:lnTo>
                  <a:lnTo>
                    <a:pt x="2673221" y="729323"/>
                  </a:lnTo>
                  <a:lnTo>
                    <a:pt x="2652903" y="733425"/>
                  </a:lnTo>
                  <a:lnTo>
                    <a:pt x="52070" y="733425"/>
                  </a:lnTo>
                  <a:lnTo>
                    <a:pt x="31771" y="729323"/>
                  </a:lnTo>
                  <a:lnTo>
                    <a:pt x="15224" y="718137"/>
                  </a:lnTo>
                  <a:lnTo>
                    <a:pt x="4081" y="701546"/>
                  </a:lnTo>
                  <a:lnTo>
                    <a:pt x="0" y="681227"/>
                  </a:lnTo>
                  <a:lnTo>
                    <a:pt x="0" y="5207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186551" y="3186176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2644648" y="0"/>
                  </a:moveTo>
                  <a:lnTo>
                    <a:pt x="50800" y="0"/>
                  </a:lnTo>
                  <a:lnTo>
                    <a:pt x="31021" y="3990"/>
                  </a:lnTo>
                  <a:lnTo>
                    <a:pt x="14874" y="14874"/>
                  </a:lnTo>
                  <a:lnTo>
                    <a:pt x="3990" y="31021"/>
                  </a:lnTo>
                  <a:lnTo>
                    <a:pt x="0" y="50800"/>
                  </a:lnTo>
                  <a:lnTo>
                    <a:pt x="0" y="663448"/>
                  </a:lnTo>
                  <a:lnTo>
                    <a:pt x="3990" y="683246"/>
                  </a:lnTo>
                  <a:lnTo>
                    <a:pt x="14874" y="699436"/>
                  </a:lnTo>
                  <a:lnTo>
                    <a:pt x="31021" y="710364"/>
                  </a:lnTo>
                  <a:lnTo>
                    <a:pt x="50800" y="714375"/>
                  </a:lnTo>
                  <a:lnTo>
                    <a:pt x="2644648" y="714375"/>
                  </a:lnTo>
                  <a:lnTo>
                    <a:pt x="2664446" y="710364"/>
                  </a:lnTo>
                  <a:lnTo>
                    <a:pt x="2680636" y="699436"/>
                  </a:lnTo>
                  <a:lnTo>
                    <a:pt x="2691564" y="683246"/>
                  </a:lnTo>
                  <a:lnTo>
                    <a:pt x="2695575" y="663448"/>
                  </a:lnTo>
                  <a:lnTo>
                    <a:pt x="2695575" y="50800"/>
                  </a:lnTo>
                  <a:lnTo>
                    <a:pt x="2691564" y="31021"/>
                  </a:lnTo>
                  <a:lnTo>
                    <a:pt x="2680636" y="14874"/>
                  </a:lnTo>
                  <a:lnTo>
                    <a:pt x="2664446" y="3990"/>
                  </a:lnTo>
                  <a:lnTo>
                    <a:pt x="264464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6186551" y="3186176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0" y="50800"/>
                  </a:moveTo>
                  <a:lnTo>
                    <a:pt x="3990" y="31021"/>
                  </a:lnTo>
                  <a:lnTo>
                    <a:pt x="14874" y="14874"/>
                  </a:lnTo>
                  <a:lnTo>
                    <a:pt x="31021" y="3990"/>
                  </a:lnTo>
                  <a:lnTo>
                    <a:pt x="50800" y="0"/>
                  </a:lnTo>
                  <a:lnTo>
                    <a:pt x="2644648" y="0"/>
                  </a:lnTo>
                  <a:lnTo>
                    <a:pt x="2664446" y="3990"/>
                  </a:lnTo>
                  <a:lnTo>
                    <a:pt x="2680636" y="14874"/>
                  </a:lnTo>
                  <a:lnTo>
                    <a:pt x="2691564" y="31021"/>
                  </a:lnTo>
                  <a:lnTo>
                    <a:pt x="2695575" y="50800"/>
                  </a:lnTo>
                  <a:lnTo>
                    <a:pt x="2695575" y="663448"/>
                  </a:lnTo>
                  <a:lnTo>
                    <a:pt x="2691564" y="683246"/>
                  </a:lnTo>
                  <a:lnTo>
                    <a:pt x="2680636" y="699436"/>
                  </a:lnTo>
                  <a:lnTo>
                    <a:pt x="2664446" y="710364"/>
                  </a:lnTo>
                  <a:lnTo>
                    <a:pt x="2644648" y="714375"/>
                  </a:lnTo>
                  <a:lnTo>
                    <a:pt x="50800" y="714375"/>
                  </a:lnTo>
                  <a:lnTo>
                    <a:pt x="31021" y="710364"/>
                  </a:lnTo>
                  <a:lnTo>
                    <a:pt x="14874" y="699436"/>
                  </a:lnTo>
                  <a:lnTo>
                    <a:pt x="3990" y="683246"/>
                  </a:lnTo>
                  <a:lnTo>
                    <a:pt x="0" y="663448"/>
                  </a:lnTo>
                  <a:lnTo>
                    <a:pt x="0" y="5080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9428733" y="2761872"/>
            <a:ext cx="2266315" cy="1438910"/>
          </a:xfrm>
          <a:prstGeom prst="rect">
            <a:avLst/>
          </a:prstGeom>
        </p:spPr>
        <p:txBody>
          <a:bodyPr wrap="square" lIns="0" tIns="103505" rIns="0" bIns="0" rtlCol="0" vert="horz">
            <a:spAutoFit/>
          </a:bodyPr>
          <a:lstStyle/>
          <a:p>
            <a:pPr marL="814069">
              <a:lnSpc>
                <a:spcPct val="100000"/>
              </a:lnSpc>
              <a:spcBef>
                <a:spcPts val="81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100">
              <a:latin typeface="Arial"/>
              <a:cs typeface="Arial"/>
            </a:endParaRPr>
          </a:p>
          <a:p>
            <a:pPr marL="192405" indent="-179705">
              <a:lnSpc>
                <a:spcPts val="1435"/>
              </a:lnSpc>
              <a:spcBef>
                <a:spcPts val="74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Rules,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orders,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regulations,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endParaRPr sz="1200">
              <a:latin typeface="Microsoft Sans Serif"/>
              <a:cs typeface="Microsoft Sans Serif"/>
            </a:endParaRPr>
          </a:p>
          <a:p>
            <a:pPr marL="190500">
              <a:lnSpc>
                <a:spcPts val="1435"/>
              </a:lnSpc>
            </a:pP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VND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ct val="100000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Reference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Books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ts val="1435"/>
              </a:lnSpc>
              <a:spcBef>
                <a:spcPts val="590"/>
              </a:spcBef>
              <a:buChar char="•"/>
              <a:tabLst>
                <a:tab pos="192405" algn="l"/>
              </a:tabLst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Technical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Documentation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endParaRPr sz="1200">
              <a:latin typeface="Microsoft Sans Serif"/>
              <a:cs typeface="Microsoft Sans Serif"/>
            </a:endParaRPr>
          </a:p>
          <a:p>
            <a:pPr marL="190500">
              <a:lnSpc>
                <a:spcPts val="1435"/>
              </a:lnSpc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Knowledge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Base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(Confluence)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6922134" y="3238436"/>
            <a:ext cx="130238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277228" y="3472497"/>
            <a:ext cx="1325245" cy="369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R="5080">
              <a:lnSpc>
                <a:spcPct val="102499"/>
              </a:lnSpc>
              <a:spcBef>
                <a:spcPts val="9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FRIDA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(ai-forever) BGE-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reranker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(BAAI)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6184963" y="3937063"/>
            <a:ext cx="2698750" cy="603250"/>
            <a:chOff x="6184963" y="3937063"/>
            <a:chExt cx="2698750" cy="603250"/>
          </a:xfrm>
        </p:grpSpPr>
        <p:sp>
          <p:nvSpPr>
            <p:cNvPr id="41" name="object 41" descr=""/>
            <p:cNvSpPr/>
            <p:nvPr/>
          </p:nvSpPr>
          <p:spPr>
            <a:xfrm>
              <a:off x="6186551" y="39386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2652776" y="0"/>
                  </a:moveTo>
                  <a:lnTo>
                    <a:pt x="42672" y="0"/>
                  </a:lnTo>
                  <a:lnTo>
                    <a:pt x="26038" y="3345"/>
                  </a:lnTo>
                  <a:lnTo>
                    <a:pt x="12477" y="12477"/>
                  </a:lnTo>
                  <a:lnTo>
                    <a:pt x="3345" y="26038"/>
                  </a:lnTo>
                  <a:lnTo>
                    <a:pt x="0" y="42672"/>
                  </a:lnTo>
                  <a:lnTo>
                    <a:pt x="0" y="557276"/>
                  </a:lnTo>
                  <a:lnTo>
                    <a:pt x="3345" y="573928"/>
                  </a:lnTo>
                  <a:lnTo>
                    <a:pt x="12477" y="587533"/>
                  </a:lnTo>
                  <a:lnTo>
                    <a:pt x="26038" y="596709"/>
                  </a:lnTo>
                  <a:lnTo>
                    <a:pt x="42672" y="600075"/>
                  </a:lnTo>
                  <a:lnTo>
                    <a:pt x="2652776" y="600075"/>
                  </a:lnTo>
                  <a:lnTo>
                    <a:pt x="2669428" y="596709"/>
                  </a:lnTo>
                  <a:lnTo>
                    <a:pt x="2683033" y="587533"/>
                  </a:lnTo>
                  <a:lnTo>
                    <a:pt x="2692209" y="573928"/>
                  </a:lnTo>
                  <a:lnTo>
                    <a:pt x="2695575" y="557276"/>
                  </a:lnTo>
                  <a:lnTo>
                    <a:pt x="2695575" y="42672"/>
                  </a:lnTo>
                  <a:lnTo>
                    <a:pt x="2692209" y="26038"/>
                  </a:lnTo>
                  <a:lnTo>
                    <a:pt x="2683033" y="12477"/>
                  </a:lnTo>
                  <a:lnTo>
                    <a:pt x="2669428" y="3345"/>
                  </a:lnTo>
                  <a:lnTo>
                    <a:pt x="265277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186551" y="39386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0" y="42672"/>
                  </a:moveTo>
                  <a:lnTo>
                    <a:pt x="3345" y="26038"/>
                  </a:lnTo>
                  <a:lnTo>
                    <a:pt x="12477" y="12477"/>
                  </a:lnTo>
                  <a:lnTo>
                    <a:pt x="26038" y="3345"/>
                  </a:lnTo>
                  <a:lnTo>
                    <a:pt x="42672" y="0"/>
                  </a:lnTo>
                  <a:lnTo>
                    <a:pt x="2652776" y="0"/>
                  </a:lnTo>
                  <a:lnTo>
                    <a:pt x="2669428" y="3345"/>
                  </a:lnTo>
                  <a:lnTo>
                    <a:pt x="2683033" y="12477"/>
                  </a:lnTo>
                  <a:lnTo>
                    <a:pt x="2692209" y="26038"/>
                  </a:lnTo>
                  <a:lnTo>
                    <a:pt x="2695575" y="42672"/>
                  </a:lnTo>
                  <a:lnTo>
                    <a:pt x="2695575" y="557276"/>
                  </a:lnTo>
                  <a:lnTo>
                    <a:pt x="2692209" y="573928"/>
                  </a:lnTo>
                  <a:lnTo>
                    <a:pt x="2683033" y="587533"/>
                  </a:lnTo>
                  <a:lnTo>
                    <a:pt x="2669428" y="596709"/>
                  </a:lnTo>
                  <a:lnTo>
                    <a:pt x="2652776" y="600075"/>
                  </a:lnTo>
                  <a:lnTo>
                    <a:pt x="42672" y="600075"/>
                  </a:lnTo>
                  <a:lnTo>
                    <a:pt x="26038" y="596709"/>
                  </a:lnTo>
                  <a:lnTo>
                    <a:pt x="12477" y="587533"/>
                  </a:lnTo>
                  <a:lnTo>
                    <a:pt x="3345" y="573928"/>
                  </a:lnTo>
                  <a:lnTo>
                    <a:pt x="0" y="557276"/>
                  </a:lnTo>
                  <a:lnTo>
                    <a:pt x="0" y="4267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6263640" y="4245673"/>
            <a:ext cx="40894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Milvus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138112" y="4700651"/>
            <a:ext cx="11935460" cy="2028825"/>
          </a:xfrm>
          <a:custGeom>
            <a:avLst/>
            <a:gdLst/>
            <a:ahLst/>
            <a:cxnLst/>
            <a:rect l="l" t="t" r="r" b="b"/>
            <a:pathLst>
              <a:path w="11935460" h="2028825">
                <a:moveTo>
                  <a:pt x="0" y="101218"/>
                </a:moveTo>
                <a:lnTo>
                  <a:pt x="7962" y="61829"/>
                </a:lnTo>
                <a:lnTo>
                  <a:pt x="29676" y="29654"/>
                </a:lnTo>
                <a:lnTo>
                  <a:pt x="61882" y="7957"/>
                </a:lnTo>
                <a:lnTo>
                  <a:pt x="101320" y="0"/>
                </a:lnTo>
                <a:lnTo>
                  <a:pt x="11833542" y="0"/>
                </a:lnTo>
                <a:lnTo>
                  <a:pt x="11872952" y="7957"/>
                </a:lnTo>
                <a:lnTo>
                  <a:pt x="11905170" y="29654"/>
                </a:lnTo>
                <a:lnTo>
                  <a:pt x="11926911" y="61829"/>
                </a:lnTo>
                <a:lnTo>
                  <a:pt x="11934888" y="101218"/>
                </a:lnTo>
                <a:lnTo>
                  <a:pt x="11934888" y="1927440"/>
                </a:lnTo>
                <a:lnTo>
                  <a:pt x="11926911" y="1966878"/>
                </a:lnTo>
                <a:lnTo>
                  <a:pt x="11905170" y="1999084"/>
                </a:lnTo>
                <a:lnTo>
                  <a:pt x="11872952" y="2020798"/>
                </a:lnTo>
                <a:lnTo>
                  <a:pt x="11833542" y="2028761"/>
                </a:lnTo>
                <a:lnTo>
                  <a:pt x="101320" y="2028761"/>
                </a:lnTo>
                <a:lnTo>
                  <a:pt x="61882" y="2020798"/>
                </a:lnTo>
                <a:lnTo>
                  <a:pt x="29676" y="1999084"/>
                </a:lnTo>
                <a:lnTo>
                  <a:pt x="7962" y="1966878"/>
                </a:lnTo>
                <a:lnTo>
                  <a:pt x="0" y="1927440"/>
                </a:lnTo>
                <a:lnTo>
                  <a:pt x="0" y="101218"/>
                </a:lnTo>
                <a:close/>
              </a:path>
            </a:pathLst>
          </a:custGeom>
          <a:ln w="9524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3140075" y="2858198"/>
            <a:ext cx="1417955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 indent="74295">
              <a:lnSpc>
                <a:spcPts val="1430"/>
              </a:lnSpc>
              <a:spcBef>
                <a:spcPts val="155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t-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tech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(T-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lite-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it-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1.0)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(На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базе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Qwen</a:t>
            </a:r>
            <a:r>
              <a:rPr dirty="0" sz="1200" spc="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2.5)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7700644" y="3538473"/>
            <a:ext cx="106235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Creating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16826" y="3895799"/>
            <a:ext cx="1678305" cy="58737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6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 Store</a:t>
            </a:r>
            <a:endParaRPr sz="1100">
              <a:latin typeface="Arial"/>
              <a:cs typeface="Arial"/>
            </a:endParaRPr>
          </a:p>
          <a:p>
            <a:pPr marL="611505">
              <a:lnSpc>
                <a:spcPct val="100000"/>
              </a:lnSpc>
              <a:spcBef>
                <a:spcPts val="50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Storing</a:t>
            </a:r>
            <a:r>
              <a:rPr dirty="0" sz="80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  <a:p>
            <a:pPr marL="611505">
              <a:lnSpc>
                <a:spcPct val="100000"/>
              </a:lnSpc>
              <a:spcBef>
                <a:spcPts val="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48" name="object 4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8625" y="2000250"/>
            <a:ext cx="228600" cy="228600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95675" y="2000250"/>
            <a:ext cx="228600" cy="228600"/>
          </a:xfrm>
          <a:prstGeom prst="rect">
            <a:avLst/>
          </a:prstGeom>
        </p:spPr>
      </p:pic>
      <p:sp>
        <p:nvSpPr>
          <p:cNvPr id="50" name="object 50" descr=""/>
          <p:cNvSpPr txBox="1"/>
          <p:nvPr/>
        </p:nvSpPr>
        <p:spPr>
          <a:xfrm>
            <a:off x="460692" y="4905057"/>
            <a:ext cx="11169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60692" y="5201284"/>
            <a:ext cx="5671185" cy="131508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184150" marR="5715" indent="-172085">
              <a:lnSpc>
                <a:spcPct val="104400"/>
              </a:lnSpc>
              <a:spcBef>
                <a:spcPts val="35"/>
              </a:spcBef>
              <a:buChar char="•"/>
              <a:tabLst>
                <a:tab pos="184150" algn="l"/>
                <a:tab pos="18605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200</a:t>
            </a:r>
            <a:r>
              <a:rPr dirty="0" sz="120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VND</a:t>
            </a:r>
            <a:r>
              <a:rPr dirty="0" sz="1200" spc="2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1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JSC</a:t>
            </a:r>
            <a:r>
              <a:rPr dirty="0" sz="120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GKB</a:t>
            </a:r>
            <a:r>
              <a:rPr dirty="0" sz="1200" spc="2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(rules,</a:t>
            </a:r>
            <a:r>
              <a:rPr dirty="0" sz="120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regulations,</a:t>
            </a:r>
            <a:r>
              <a:rPr dirty="0" sz="1200" spc="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guidelines,</a:t>
            </a:r>
            <a:r>
              <a:rPr dirty="0" sz="120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agreements,</a:t>
            </a:r>
            <a:r>
              <a:rPr dirty="0" sz="120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laws)</a:t>
            </a:r>
            <a:r>
              <a:rPr dirty="0" sz="1200" spc="1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were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collected.</a:t>
            </a:r>
            <a:endParaRPr sz="1200">
              <a:latin typeface="Microsoft Sans Serif"/>
              <a:cs typeface="Microsoft Sans Serif"/>
            </a:endParaRPr>
          </a:p>
          <a:p>
            <a:pPr marL="184150" marR="12065" indent="-172085">
              <a:lnSpc>
                <a:spcPts val="1430"/>
              </a:lnSpc>
              <a:spcBef>
                <a:spcPts val="40"/>
              </a:spcBef>
              <a:buChar char="•"/>
              <a:tabLst>
                <a:tab pos="184150" algn="l"/>
                <a:tab pos="18605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One</a:t>
            </a:r>
            <a:r>
              <a:rPr dirty="0" sz="1200" spc="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release</a:t>
            </a:r>
            <a:r>
              <a:rPr dirty="0" sz="1200" spc="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based</a:t>
            </a:r>
            <a:r>
              <a:rPr dirty="0" sz="1200" spc="1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200" spc="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collected</a:t>
            </a:r>
            <a:r>
              <a:rPr dirty="0" sz="1200" spc="2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VND</a:t>
            </a:r>
            <a:r>
              <a:rPr dirty="0" sz="1200" spc="22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200" spc="22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1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200" spc="2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company</a:t>
            </a:r>
            <a:r>
              <a:rPr dirty="0" sz="120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directory</a:t>
            </a:r>
            <a:r>
              <a:rPr dirty="0" sz="1200" spc="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was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developed.</a:t>
            </a:r>
            <a:endParaRPr sz="1200">
              <a:latin typeface="Microsoft Sans Serif"/>
              <a:cs typeface="Microsoft Sans Serif"/>
            </a:endParaRPr>
          </a:p>
          <a:p>
            <a:pPr marL="186690" indent="-173990">
              <a:lnSpc>
                <a:spcPts val="1375"/>
              </a:lnSpc>
              <a:buChar char="•"/>
              <a:tabLst>
                <a:tab pos="18669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2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design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prototype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was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developed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React.</a:t>
            </a:r>
            <a:endParaRPr sz="1200">
              <a:latin typeface="Microsoft Sans Serif"/>
              <a:cs typeface="Microsoft Sans Serif"/>
            </a:endParaRPr>
          </a:p>
          <a:p>
            <a:pPr marL="186690" indent="-173990">
              <a:lnSpc>
                <a:spcPts val="1435"/>
              </a:lnSpc>
              <a:buChar char="•"/>
              <a:tabLst>
                <a:tab pos="18669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Infrastructure</a:t>
            </a:r>
            <a:r>
              <a:rPr dirty="0" sz="120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(GPU)</a:t>
            </a:r>
            <a:r>
              <a:rPr dirty="0" sz="12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is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required to</a:t>
            </a:r>
            <a:r>
              <a:rPr dirty="0" sz="12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quality</a:t>
            </a:r>
            <a:r>
              <a:rPr dirty="0" sz="1200" spc="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scalability</a:t>
            </a:r>
            <a:r>
              <a:rPr dirty="0" sz="1200" spc="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LLM</a:t>
            </a:r>
            <a:endParaRPr sz="1200">
              <a:latin typeface="Microsoft Sans Serif"/>
              <a:cs typeface="Microsoft Sans Serif"/>
            </a:endParaRPr>
          </a:p>
          <a:p>
            <a:pPr marL="184150">
              <a:lnSpc>
                <a:spcPct val="100000"/>
              </a:lnSpc>
              <a:spcBef>
                <a:spcPts val="6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model.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692784" y="3155811"/>
            <a:ext cx="1321435" cy="57086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Agent</a:t>
            </a:r>
            <a:r>
              <a:rPr dirty="0" sz="1200" spc="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  <a:p>
            <a:pPr marL="505459" marR="46990" indent="-290195">
              <a:lnSpc>
                <a:spcPct val="102499"/>
              </a:lnSpc>
              <a:spcBef>
                <a:spcPts val="6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Internal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website (React)</a:t>
            </a:r>
            <a:endParaRPr sz="11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798056" y="2397935"/>
            <a:ext cx="1417955" cy="660400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421005">
              <a:lnSpc>
                <a:spcPct val="100000"/>
              </a:lnSpc>
              <a:spcBef>
                <a:spcPts val="50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marL="12700" marR="5080" indent="125095">
              <a:lnSpc>
                <a:spcPts val="1430"/>
              </a:lnSpc>
              <a:spcBef>
                <a:spcPts val="464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t-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tech/T-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lite-it-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1.0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(На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базе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Qwen</a:t>
            </a:r>
            <a:r>
              <a:rPr dirty="0" sz="1200" spc="3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2.5)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7321168" y="4930266"/>
            <a:ext cx="3228340" cy="62611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result::</a:t>
            </a:r>
            <a:endParaRPr sz="120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Reduce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information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search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time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by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30%</a:t>
            </a:r>
            <a:endParaRPr sz="1200">
              <a:latin typeface="Microsoft Sans Serif"/>
              <a:cs typeface="Microsoft Sans Serif"/>
            </a:endParaRPr>
          </a:p>
          <a:p>
            <a:pPr marL="183515" indent="-170815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Optimize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routine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tasks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assistant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56" name="object 5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57" name="object 57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8" name="object 58" descr=""/>
          <p:cNvSpPr txBox="1"/>
          <p:nvPr/>
        </p:nvSpPr>
        <p:spPr>
          <a:xfrm>
            <a:off x="254634" y="1364996"/>
            <a:ext cx="11633200" cy="8597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400" spc="-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chatbot for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employees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4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JSC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GKB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prompt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search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4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necessary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information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within</a:t>
            </a:r>
            <a:r>
              <a:rPr dirty="0" sz="14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4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framework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4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existing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regulations,</a:t>
            </a:r>
            <a:r>
              <a:rPr dirty="0"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rules,</a:t>
            </a:r>
            <a:r>
              <a:rPr dirty="0" sz="14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instructions,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etc.</a:t>
            </a:r>
            <a:endParaRPr sz="1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Microsoft Sans Serif"/>
              <a:cs typeface="Microsoft Sans Serif"/>
            </a:endParaRPr>
          </a:p>
          <a:p>
            <a:pPr marL="778510">
              <a:lnSpc>
                <a:spcPct val="100000"/>
              </a:lnSpc>
              <a:spcBef>
                <a:spcPts val="5"/>
              </a:spcBef>
              <a:tabLst>
                <a:tab pos="3528695" algn="l"/>
                <a:tab pos="7167880" algn="l"/>
                <a:tab pos="9616440" algn="l"/>
              </a:tabLst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side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	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	</a:t>
            </a: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	Data</a:t>
            </a:r>
            <a:r>
              <a:rPr dirty="0" sz="1250" spc="1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sources/domains</a:t>
            </a:r>
            <a:endParaRPr sz="125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4681854" y="2879090"/>
            <a:ext cx="941069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Distributes</a:t>
            </a:r>
            <a:r>
              <a:rPr dirty="0" sz="80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incoming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requests</a:t>
            </a:r>
            <a:r>
              <a:rPr dirty="0" sz="80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(AI</a:t>
            </a:r>
            <a:r>
              <a:rPr dirty="0" sz="80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router)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0" name="object 60" descr=""/>
          <p:cNvGrpSpPr/>
          <p:nvPr/>
        </p:nvGrpSpPr>
        <p:grpSpPr>
          <a:xfrm>
            <a:off x="3041713" y="3508438"/>
            <a:ext cx="2727325" cy="955675"/>
            <a:chOff x="3041713" y="3508438"/>
            <a:chExt cx="2727325" cy="955675"/>
          </a:xfrm>
        </p:grpSpPr>
        <p:sp>
          <p:nvSpPr>
            <p:cNvPr id="61" name="object 61" descr=""/>
            <p:cNvSpPr/>
            <p:nvPr/>
          </p:nvSpPr>
          <p:spPr>
            <a:xfrm>
              <a:off x="3043301" y="3510026"/>
              <a:ext cx="2724150" cy="952500"/>
            </a:xfrm>
            <a:custGeom>
              <a:avLst/>
              <a:gdLst/>
              <a:ahLst/>
              <a:cxnLst/>
              <a:rect l="l" t="t" r="r" b="b"/>
              <a:pathLst>
                <a:path w="2724150" h="952500">
                  <a:moveTo>
                    <a:pt x="2656332" y="0"/>
                  </a:moveTo>
                  <a:lnTo>
                    <a:pt x="67691" y="0"/>
                  </a:lnTo>
                  <a:lnTo>
                    <a:pt x="41308" y="5308"/>
                  </a:lnTo>
                  <a:lnTo>
                    <a:pt x="19796" y="19796"/>
                  </a:lnTo>
                  <a:lnTo>
                    <a:pt x="5308" y="41308"/>
                  </a:lnTo>
                  <a:lnTo>
                    <a:pt x="0" y="67690"/>
                  </a:lnTo>
                  <a:lnTo>
                    <a:pt x="0" y="884682"/>
                  </a:lnTo>
                  <a:lnTo>
                    <a:pt x="5308" y="911084"/>
                  </a:lnTo>
                  <a:lnTo>
                    <a:pt x="19796" y="932640"/>
                  </a:lnTo>
                  <a:lnTo>
                    <a:pt x="41308" y="947171"/>
                  </a:lnTo>
                  <a:lnTo>
                    <a:pt x="67691" y="952500"/>
                  </a:lnTo>
                  <a:lnTo>
                    <a:pt x="2656332" y="952500"/>
                  </a:lnTo>
                  <a:lnTo>
                    <a:pt x="2682734" y="947171"/>
                  </a:lnTo>
                  <a:lnTo>
                    <a:pt x="2704290" y="932640"/>
                  </a:lnTo>
                  <a:lnTo>
                    <a:pt x="2718821" y="911084"/>
                  </a:lnTo>
                  <a:lnTo>
                    <a:pt x="2724150" y="884682"/>
                  </a:lnTo>
                  <a:lnTo>
                    <a:pt x="2724150" y="67690"/>
                  </a:lnTo>
                  <a:lnTo>
                    <a:pt x="2718821" y="41308"/>
                  </a:lnTo>
                  <a:lnTo>
                    <a:pt x="2704290" y="19796"/>
                  </a:lnTo>
                  <a:lnTo>
                    <a:pt x="2682734" y="5308"/>
                  </a:lnTo>
                  <a:lnTo>
                    <a:pt x="265633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3043301" y="3510026"/>
              <a:ext cx="2724150" cy="952500"/>
            </a:xfrm>
            <a:custGeom>
              <a:avLst/>
              <a:gdLst/>
              <a:ahLst/>
              <a:cxnLst/>
              <a:rect l="l" t="t" r="r" b="b"/>
              <a:pathLst>
                <a:path w="2724150" h="952500">
                  <a:moveTo>
                    <a:pt x="0" y="67690"/>
                  </a:moveTo>
                  <a:lnTo>
                    <a:pt x="5308" y="41308"/>
                  </a:lnTo>
                  <a:lnTo>
                    <a:pt x="19796" y="19796"/>
                  </a:lnTo>
                  <a:lnTo>
                    <a:pt x="41308" y="5308"/>
                  </a:lnTo>
                  <a:lnTo>
                    <a:pt x="67691" y="0"/>
                  </a:lnTo>
                  <a:lnTo>
                    <a:pt x="2656332" y="0"/>
                  </a:lnTo>
                  <a:lnTo>
                    <a:pt x="2682734" y="5308"/>
                  </a:lnTo>
                  <a:lnTo>
                    <a:pt x="2704290" y="19796"/>
                  </a:lnTo>
                  <a:lnTo>
                    <a:pt x="2718821" y="41308"/>
                  </a:lnTo>
                  <a:lnTo>
                    <a:pt x="2724150" y="67690"/>
                  </a:lnTo>
                  <a:lnTo>
                    <a:pt x="2724150" y="884682"/>
                  </a:lnTo>
                  <a:lnTo>
                    <a:pt x="2718821" y="911084"/>
                  </a:lnTo>
                  <a:lnTo>
                    <a:pt x="2704290" y="932640"/>
                  </a:lnTo>
                  <a:lnTo>
                    <a:pt x="2682734" y="947171"/>
                  </a:lnTo>
                  <a:lnTo>
                    <a:pt x="2656332" y="952500"/>
                  </a:lnTo>
                  <a:lnTo>
                    <a:pt x="67691" y="952500"/>
                  </a:lnTo>
                  <a:lnTo>
                    <a:pt x="41308" y="947171"/>
                  </a:lnTo>
                  <a:lnTo>
                    <a:pt x="19796" y="932640"/>
                  </a:lnTo>
                  <a:lnTo>
                    <a:pt x="5308" y="911084"/>
                  </a:lnTo>
                  <a:lnTo>
                    <a:pt x="0" y="884682"/>
                  </a:lnTo>
                  <a:lnTo>
                    <a:pt x="0" y="6769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 descr=""/>
          <p:cNvSpPr txBox="1"/>
          <p:nvPr/>
        </p:nvSpPr>
        <p:spPr>
          <a:xfrm>
            <a:off x="3103245" y="3535895"/>
            <a:ext cx="2242185" cy="508634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422909">
              <a:lnSpc>
                <a:spcPct val="100000"/>
              </a:lnSpc>
              <a:spcBef>
                <a:spcPts val="33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Protection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and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control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Closed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perimeter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220">
                <a:solidFill>
                  <a:srgbClr val="C5DFB4"/>
                </a:solidFill>
                <a:latin typeface="Microsoft Sans Serif"/>
                <a:cs typeface="Microsoft Sans Serif"/>
              </a:rPr>
              <a:t>–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model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and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storage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operate</a:t>
            </a:r>
            <a:r>
              <a:rPr dirty="0" sz="8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only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within</a:t>
            </a:r>
            <a:r>
              <a:rPr dirty="0" sz="8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GKB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internal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network.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3103245" y="4140834"/>
            <a:ext cx="250253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System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prompt</a:t>
            </a:r>
            <a:r>
              <a:rPr dirty="0" sz="8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220">
                <a:solidFill>
                  <a:srgbClr val="C5DFB4"/>
                </a:solidFill>
                <a:latin typeface="Microsoft Sans Serif"/>
                <a:cs typeface="Microsoft Sans Serif"/>
              </a:rPr>
              <a:t>–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strictly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prohibits</a:t>
            </a:r>
            <a:r>
              <a:rPr dirty="0" sz="800" spc="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responses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outside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found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fragments.</a:t>
            </a:r>
            <a:endParaRPr sz="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7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33350" y="2373376"/>
            <a:ext cx="11917680" cy="2413000"/>
            <a:chOff x="133350" y="2373376"/>
            <a:chExt cx="11917680" cy="2413000"/>
          </a:xfrm>
        </p:grpSpPr>
        <p:sp>
          <p:nvSpPr>
            <p:cNvPr id="9" name="object 9" descr=""/>
            <p:cNvSpPr/>
            <p:nvPr/>
          </p:nvSpPr>
          <p:spPr>
            <a:xfrm>
              <a:off x="2767076" y="2376551"/>
              <a:ext cx="6305550" cy="2406650"/>
            </a:xfrm>
            <a:custGeom>
              <a:avLst/>
              <a:gdLst/>
              <a:ahLst/>
              <a:cxnLst/>
              <a:rect l="l" t="t" r="r" b="b"/>
              <a:pathLst>
                <a:path w="6305550" h="2406650">
                  <a:moveTo>
                    <a:pt x="0" y="0"/>
                  </a:moveTo>
                  <a:lnTo>
                    <a:pt x="0" y="2406396"/>
                  </a:lnTo>
                </a:path>
                <a:path w="6305550" h="2406650">
                  <a:moveTo>
                    <a:pt x="3152775" y="0"/>
                  </a:moveTo>
                  <a:lnTo>
                    <a:pt x="3152775" y="2406396"/>
                  </a:lnTo>
                </a:path>
                <a:path w="6305550" h="2406650">
                  <a:moveTo>
                    <a:pt x="6305550" y="0"/>
                  </a:moveTo>
                  <a:lnTo>
                    <a:pt x="6305550" y="2406396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2875" y="23907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1018857" y="2121598"/>
            <a:ext cx="85788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side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980815" y="2140203"/>
            <a:ext cx="76073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26959" y="2104072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872980" y="2103373"/>
            <a:ext cx="178943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sources/domains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3041713" y="2517838"/>
            <a:ext cx="8975725" cy="2232025"/>
            <a:chOff x="3041713" y="2517838"/>
            <a:chExt cx="8975725" cy="2232025"/>
          </a:xfrm>
        </p:grpSpPr>
        <p:sp>
          <p:nvSpPr>
            <p:cNvPr id="16" name="object 16" descr=""/>
            <p:cNvSpPr/>
            <p:nvPr/>
          </p:nvSpPr>
          <p:spPr>
            <a:xfrm>
              <a:off x="3043301" y="2519426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2577973" y="0"/>
                  </a:moveTo>
                  <a:lnTo>
                    <a:pt x="107950" y="0"/>
                  </a:lnTo>
                  <a:lnTo>
                    <a:pt x="65901" y="8473"/>
                  </a:lnTo>
                  <a:lnTo>
                    <a:pt x="31591" y="31591"/>
                  </a:lnTo>
                  <a:lnTo>
                    <a:pt x="8473" y="65901"/>
                  </a:lnTo>
                  <a:lnTo>
                    <a:pt x="0" y="107950"/>
                  </a:lnTo>
                  <a:lnTo>
                    <a:pt x="0" y="958723"/>
                  </a:lnTo>
                  <a:lnTo>
                    <a:pt x="8473" y="1000791"/>
                  </a:lnTo>
                  <a:lnTo>
                    <a:pt x="31591" y="1035145"/>
                  </a:lnTo>
                  <a:lnTo>
                    <a:pt x="65901" y="1058306"/>
                  </a:lnTo>
                  <a:lnTo>
                    <a:pt x="107950" y="1066800"/>
                  </a:lnTo>
                  <a:lnTo>
                    <a:pt x="2577973" y="1066800"/>
                  </a:lnTo>
                  <a:lnTo>
                    <a:pt x="2620041" y="1058306"/>
                  </a:lnTo>
                  <a:lnTo>
                    <a:pt x="2654395" y="1035145"/>
                  </a:lnTo>
                  <a:lnTo>
                    <a:pt x="2677556" y="1000791"/>
                  </a:lnTo>
                  <a:lnTo>
                    <a:pt x="2686050" y="958723"/>
                  </a:lnTo>
                  <a:lnTo>
                    <a:pt x="2686050" y="107950"/>
                  </a:lnTo>
                  <a:lnTo>
                    <a:pt x="2677556" y="65901"/>
                  </a:lnTo>
                  <a:lnTo>
                    <a:pt x="2654395" y="31591"/>
                  </a:lnTo>
                  <a:lnTo>
                    <a:pt x="2620041" y="8473"/>
                  </a:lnTo>
                  <a:lnTo>
                    <a:pt x="25779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043301" y="2519426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0" y="107950"/>
                  </a:moveTo>
                  <a:lnTo>
                    <a:pt x="8473" y="65901"/>
                  </a:lnTo>
                  <a:lnTo>
                    <a:pt x="31591" y="31591"/>
                  </a:lnTo>
                  <a:lnTo>
                    <a:pt x="65901" y="8473"/>
                  </a:lnTo>
                  <a:lnTo>
                    <a:pt x="107950" y="0"/>
                  </a:lnTo>
                  <a:lnTo>
                    <a:pt x="2577973" y="0"/>
                  </a:lnTo>
                  <a:lnTo>
                    <a:pt x="2620041" y="8473"/>
                  </a:lnTo>
                  <a:lnTo>
                    <a:pt x="2654395" y="31591"/>
                  </a:lnTo>
                  <a:lnTo>
                    <a:pt x="2677556" y="65901"/>
                  </a:lnTo>
                  <a:lnTo>
                    <a:pt x="2686050" y="107950"/>
                  </a:lnTo>
                  <a:lnTo>
                    <a:pt x="2686050" y="958723"/>
                  </a:lnTo>
                  <a:lnTo>
                    <a:pt x="2677556" y="1000791"/>
                  </a:lnTo>
                  <a:lnTo>
                    <a:pt x="2654395" y="1035145"/>
                  </a:lnTo>
                  <a:lnTo>
                    <a:pt x="2620041" y="1058306"/>
                  </a:lnTo>
                  <a:lnTo>
                    <a:pt x="2577973" y="1066800"/>
                  </a:lnTo>
                  <a:lnTo>
                    <a:pt x="107950" y="1066800"/>
                  </a:lnTo>
                  <a:lnTo>
                    <a:pt x="65901" y="1058306"/>
                  </a:lnTo>
                  <a:lnTo>
                    <a:pt x="31591" y="1035145"/>
                  </a:lnTo>
                  <a:lnTo>
                    <a:pt x="8473" y="1000791"/>
                  </a:lnTo>
                  <a:lnTo>
                    <a:pt x="0" y="958723"/>
                  </a:lnTo>
                  <a:lnTo>
                    <a:pt x="0" y="1079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177026" y="2557526"/>
              <a:ext cx="2705100" cy="390525"/>
            </a:xfrm>
            <a:custGeom>
              <a:avLst/>
              <a:gdLst/>
              <a:ahLst/>
              <a:cxnLst/>
              <a:rect l="l" t="t" r="r" b="b"/>
              <a:pathLst>
                <a:path w="2705100" h="390525">
                  <a:moveTo>
                    <a:pt x="2677287" y="0"/>
                  </a:moveTo>
                  <a:lnTo>
                    <a:pt x="27686" y="0"/>
                  </a:lnTo>
                  <a:lnTo>
                    <a:pt x="16877" y="2164"/>
                  </a:lnTo>
                  <a:lnTo>
                    <a:pt x="8080" y="8080"/>
                  </a:lnTo>
                  <a:lnTo>
                    <a:pt x="2164" y="16877"/>
                  </a:lnTo>
                  <a:lnTo>
                    <a:pt x="0" y="27686"/>
                  </a:lnTo>
                  <a:lnTo>
                    <a:pt x="0" y="362712"/>
                  </a:lnTo>
                  <a:lnTo>
                    <a:pt x="2164" y="373540"/>
                  </a:lnTo>
                  <a:lnTo>
                    <a:pt x="8080" y="382381"/>
                  </a:lnTo>
                  <a:lnTo>
                    <a:pt x="16877" y="388340"/>
                  </a:lnTo>
                  <a:lnTo>
                    <a:pt x="27686" y="390525"/>
                  </a:lnTo>
                  <a:lnTo>
                    <a:pt x="2677287" y="390525"/>
                  </a:lnTo>
                  <a:lnTo>
                    <a:pt x="2688115" y="388340"/>
                  </a:lnTo>
                  <a:lnTo>
                    <a:pt x="2696956" y="382381"/>
                  </a:lnTo>
                  <a:lnTo>
                    <a:pt x="2702915" y="373540"/>
                  </a:lnTo>
                  <a:lnTo>
                    <a:pt x="2705100" y="362712"/>
                  </a:lnTo>
                  <a:lnTo>
                    <a:pt x="2705100" y="27686"/>
                  </a:lnTo>
                  <a:lnTo>
                    <a:pt x="2702915" y="16877"/>
                  </a:lnTo>
                  <a:lnTo>
                    <a:pt x="2696956" y="8080"/>
                  </a:lnTo>
                  <a:lnTo>
                    <a:pt x="2688115" y="2164"/>
                  </a:lnTo>
                  <a:lnTo>
                    <a:pt x="267728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177026" y="2557526"/>
              <a:ext cx="2705100" cy="390525"/>
            </a:xfrm>
            <a:custGeom>
              <a:avLst/>
              <a:gdLst/>
              <a:ahLst/>
              <a:cxnLst/>
              <a:rect l="l" t="t" r="r" b="b"/>
              <a:pathLst>
                <a:path w="2705100" h="390525">
                  <a:moveTo>
                    <a:pt x="0" y="27686"/>
                  </a:moveTo>
                  <a:lnTo>
                    <a:pt x="2164" y="16877"/>
                  </a:lnTo>
                  <a:lnTo>
                    <a:pt x="8080" y="8080"/>
                  </a:lnTo>
                  <a:lnTo>
                    <a:pt x="16877" y="2164"/>
                  </a:lnTo>
                  <a:lnTo>
                    <a:pt x="27686" y="0"/>
                  </a:lnTo>
                  <a:lnTo>
                    <a:pt x="2677287" y="0"/>
                  </a:lnTo>
                  <a:lnTo>
                    <a:pt x="2688115" y="2164"/>
                  </a:lnTo>
                  <a:lnTo>
                    <a:pt x="2696956" y="8080"/>
                  </a:lnTo>
                  <a:lnTo>
                    <a:pt x="2702915" y="16877"/>
                  </a:lnTo>
                  <a:lnTo>
                    <a:pt x="2705100" y="27686"/>
                  </a:lnTo>
                  <a:lnTo>
                    <a:pt x="2705100" y="362712"/>
                  </a:lnTo>
                  <a:lnTo>
                    <a:pt x="2702915" y="373540"/>
                  </a:lnTo>
                  <a:lnTo>
                    <a:pt x="2696956" y="382381"/>
                  </a:lnTo>
                  <a:lnTo>
                    <a:pt x="2688115" y="388340"/>
                  </a:lnTo>
                  <a:lnTo>
                    <a:pt x="2677287" y="390525"/>
                  </a:lnTo>
                  <a:lnTo>
                    <a:pt x="27686" y="390525"/>
                  </a:lnTo>
                  <a:lnTo>
                    <a:pt x="16877" y="388340"/>
                  </a:lnTo>
                  <a:lnTo>
                    <a:pt x="8080" y="382381"/>
                  </a:lnTo>
                  <a:lnTo>
                    <a:pt x="2164" y="373540"/>
                  </a:lnTo>
                  <a:lnTo>
                    <a:pt x="0" y="362712"/>
                  </a:lnTo>
                  <a:lnTo>
                    <a:pt x="0" y="2768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310751" y="2548001"/>
              <a:ext cx="2705100" cy="2200275"/>
            </a:xfrm>
            <a:custGeom>
              <a:avLst/>
              <a:gdLst/>
              <a:ahLst/>
              <a:cxnLst/>
              <a:rect l="l" t="t" r="r" b="b"/>
              <a:pathLst>
                <a:path w="2705100" h="2200275">
                  <a:moveTo>
                    <a:pt x="2599817" y="0"/>
                  </a:moveTo>
                  <a:lnTo>
                    <a:pt x="105155" y="0"/>
                  </a:lnTo>
                  <a:lnTo>
                    <a:pt x="64186" y="8251"/>
                  </a:lnTo>
                  <a:lnTo>
                    <a:pt x="30765" y="30765"/>
                  </a:lnTo>
                  <a:lnTo>
                    <a:pt x="8251" y="64186"/>
                  </a:lnTo>
                  <a:lnTo>
                    <a:pt x="0" y="105156"/>
                  </a:lnTo>
                  <a:lnTo>
                    <a:pt x="0" y="2094992"/>
                  </a:lnTo>
                  <a:lnTo>
                    <a:pt x="8251" y="2135981"/>
                  </a:lnTo>
                  <a:lnTo>
                    <a:pt x="30765" y="2169445"/>
                  </a:lnTo>
                  <a:lnTo>
                    <a:pt x="64186" y="2192004"/>
                  </a:lnTo>
                  <a:lnTo>
                    <a:pt x="105155" y="2200275"/>
                  </a:lnTo>
                  <a:lnTo>
                    <a:pt x="2599817" y="2200275"/>
                  </a:lnTo>
                  <a:lnTo>
                    <a:pt x="2640806" y="2192004"/>
                  </a:lnTo>
                  <a:lnTo>
                    <a:pt x="2674270" y="2169445"/>
                  </a:lnTo>
                  <a:lnTo>
                    <a:pt x="2696829" y="2135981"/>
                  </a:lnTo>
                  <a:lnTo>
                    <a:pt x="2705100" y="2094992"/>
                  </a:lnTo>
                  <a:lnTo>
                    <a:pt x="2705100" y="105156"/>
                  </a:lnTo>
                  <a:lnTo>
                    <a:pt x="2696829" y="64186"/>
                  </a:lnTo>
                  <a:lnTo>
                    <a:pt x="2674270" y="30765"/>
                  </a:lnTo>
                  <a:lnTo>
                    <a:pt x="2640806" y="8251"/>
                  </a:lnTo>
                  <a:lnTo>
                    <a:pt x="259981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310751" y="2548001"/>
              <a:ext cx="2705100" cy="2200275"/>
            </a:xfrm>
            <a:custGeom>
              <a:avLst/>
              <a:gdLst/>
              <a:ahLst/>
              <a:cxnLst/>
              <a:rect l="l" t="t" r="r" b="b"/>
              <a:pathLst>
                <a:path w="2705100" h="2200275">
                  <a:moveTo>
                    <a:pt x="0" y="105156"/>
                  </a:moveTo>
                  <a:lnTo>
                    <a:pt x="8251" y="64186"/>
                  </a:lnTo>
                  <a:lnTo>
                    <a:pt x="30765" y="30765"/>
                  </a:lnTo>
                  <a:lnTo>
                    <a:pt x="64186" y="8251"/>
                  </a:lnTo>
                  <a:lnTo>
                    <a:pt x="105155" y="0"/>
                  </a:lnTo>
                  <a:lnTo>
                    <a:pt x="2599817" y="0"/>
                  </a:lnTo>
                  <a:lnTo>
                    <a:pt x="2640806" y="8251"/>
                  </a:lnTo>
                  <a:lnTo>
                    <a:pt x="2674270" y="30765"/>
                  </a:lnTo>
                  <a:lnTo>
                    <a:pt x="2696829" y="64186"/>
                  </a:lnTo>
                  <a:lnTo>
                    <a:pt x="2705100" y="105156"/>
                  </a:lnTo>
                  <a:lnTo>
                    <a:pt x="2705100" y="2094992"/>
                  </a:lnTo>
                  <a:lnTo>
                    <a:pt x="2696829" y="2135981"/>
                  </a:lnTo>
                  <a:lnTo>
                    <a:pt x="2674270" y="2169445"/>
                  </a:lnTo>
                  <a:lnTo>
                    <a:pt x="2640806" y="2192004"/>
                  </a:lnTo>
                  <a:lnTo>
                    <a:pt x="2599817" y="2200275"/>
                  </a:lnTo>
                  <a:lnTo>
                    <a:pt x="105155" y="2200275"/>
                  </a:lnTo>
                  <a:lnTo>
                    <a:pt x="64186" y="2192004"/>
                  </a:lnTo>
                  <a:lnTo>
                    <a:pt x="30765" y="2169445"/>
                  </a:lnTo>
                  <a:lnTo>
                    <a:pt x="8251" y="2135981"/>
                  </a:lnTo>
                  <a:lnTo>
                    <a:pt x="0" y="2094992"/>
                  </a:lnTo>
                  <a:lnTo>
                    <a:pt x="0" y="10515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10316844" y="2768219"/>
            <a:ext cx="9429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9476485" y="3186366"/>
            <a:ext cx="2163445" cy="79819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85"/>
              </a:spcBef>
              <a:buChar char="•"/>
              <a:tabLst>
                <a:tab pos="192405" algn="l"/>
              </a:tabLst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Knowledge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Base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wiki.mkb.kz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ct val="100000"/>
              </a:lnSpc>
              <a:spcBef>
                <a:spcPts val="590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IS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BDKI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ct val="100000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AIS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ESBD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6184963" y="3032188"/>
            <a:ext cx="2698750" cy="1022350"/>
            <a:chOff x="6184963" y="3032188"/>
            <a:chExt cx="2698750" cy="1022350"/>
          </a:xfrm>
        </p:grpSpPr>
        <p:sp>
          <p:nvSpPr>
            <p:cNvPr id="25" name="object 25" descr=""/>
            <p:cNvSpPr/>
            <p:nvPr/>
          </p:nvSpPr>
          <p:spPr>
            <a:xfrm>
              <a:off x="6186551" y="3033776"/>
              <a:ext cx="2695575" cy="1019175"/>
            </a:xfrm>
            <a:custGeom>
              <a:avLst/>
              <a:gdLst/>
              <a:ahLst/>
              <a:cxnLst/>
              <a:rect l="l" t="t" r="r" b="b"/>
              <a:pathLst>
                <a:path w="2695575" h="1019175">
                  <a:moveTo>
                    <a:pt x="2623057" y="0"/>
                  </a:moveTo>
                  <a:lnTo>
                    <a:pt x="72389" y="0"/>
                  </a:lnTo>
                  <a:lnTo>
                    <a:pt x="44201" y="5685"/>
                  </a:lnTo>
                  <a:lnTo>
                    <a:pt x="21193" y="21193"/>
                  </a:lnTo>
                  <a:lnTo>
                    <a:pt x="5685" y="44201"/>
                  </a:lnTo>
                  <a:lnTo>
                    <a:pt x="0" y="72389"/>
                  </a:lnTo>
                  <a:lnTo>
                    <a:pt x="0" y="946657"/>
                  </a:lnTo>
                  <a:lnTo>
                    <a:pt x="5685" y="974865"/>
                  </a:lnTo>
                  <a:lnTo>
                    <a:pt x="21193" y="997918"/>
                  </a:lnTo>
                  <a:lnTo>
                    <a:pt x="44201" y="1013469"/>
                  </a:lnTo>
                  <a:lnTo>
                    <a:pt x="72389" y="1019175"/>
                  </a:lnTo>
                  <a:lnTo>
                    <a:pt x="2623057" y="1019175"/>
                  </a:lnTo>
                  <a:lnTo>
                    <a:pt x="2651265" y="1013469"/>
                  </a:lnTo>
                  <a:lnTo>
                    <a:pt x="2674318" y="997918"/>
                  </a:lnTo>
                  <a:lnTo>
                    <a:pt x="2689869" y="974865"/>
                  </a:lnTo>
                  <a:lnTo>
                    <a:pt x="2695575" y="946657"/>
                  </a:lnTo>
                  <a:lnTo>
                    <a:pt x="2695575" y="72389"/>
                  </a:lnTo>
                  <a:lnTo>
                    <a:pt x="2689869" y="44201"/>
                  </a:lnTo>
                  <a:lnTo>
                    <a:pt x="2674318" y="21193"/>
                  </a:lnTo>
                  <a:lnTo>
                    <a:pt x="2651265" y="5685"/>
                  </a:lnTo>
                  <a:lnTo>
                    <a:pt x="262305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6186551" y="3033776"/>
              <a:ext cx="2695575" cy="1019175"/>
            </a:xfrm>
            <a:custGeom>
              <a:avLst/>
              <a:gdLst/>
              <a:ahLst/>
              <a:cxnLst/>
              <a:rect l="l" t="t" r="r" b="b"/>
              <a:pathLst>
                <a:path w="2695575" h="1019175">
                  <a:moveTo>
                    <a:pt x="0" y="72389"/>
                  </a:moveTo>
                  <a:lnTo>
                    <a:pt x="5685" y="44201"/>
                  </a:lnTo>
                  <a:lnTo>
                    <a:pt x="21193" y="21193"/>
                  </a:lnTo>
                  <a:lnTo>
                    <a:pt x="44201" y="5685"/>
                  </a:lnTo>
                  <a:lnTo>
                    <a:pt x="72389" y="0"/>
                  </a:lnTo>
                  <a:lnTo>
                    <a:pt x="2623057" y="0"/>
                  </a:lnTo>
                  <a:lnTo>
                    <a:pt x="2651265" y="5685"/>
                  </a:lnTo>
                  <a:lnTo>
                    <a:pt x="2674318" y="21193"/>
                  </a:lnTo>
                  <a:lnTo>
                    <a:pt x="2689869" y="44201"/>
                  </a:lnTo>
                  <a:lnTo>
                    <a:pt x="2695575" y="72389"/>
                  </a:lnTo>
                  <a:lnTo>
                    <a:pt x="2695575" y="946657"/>
                  </a:lnTo>
                  <a:lnTo>
                    <a:pt x="2689869" y="974865"/>
                  </a:lnTo>
                  <a:lnTo>
                    <a:pt x="2674318" y="997918"/>
                  </a:lnTo>
                  <a:lnTo>
                    <a:pt x="2651265" y="1013469"/>
                  </a:lnTo>
                  <a:lnTo>
                    <a:pt x="2623057" y="1019175"/>
                  </a:lnTo>
                  <a:lnTo>
                    <a:pt x="72389" y="1019175"/>
                  </a:lnTo>
                  <a:lnTo>
                    <a:pt x="44201" y="1013469"/>
                  </a:lnTo>
                  <a:lnTo>
                    <a:pt x="21193" y="997918"/>
                  </a:lnTo>
                  <a:lnTo>
                    <a:pt x="5685" y="974865"/>
                  </a:lnTo>
                  <a:lnTo>
                    <a:pt x="0" y="946657"/>
                  </a:lnTo>
                  <a:lnTo>
                    <a:pt x="0" y="7238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6885051" y="3058159"/>
            <a:ext cx="131508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233159" y="3370262"/>
            <a:ext cx="1160145" cy="5308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text-embedding-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3-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ts val="1295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large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ts val="1295"/>
              </a:lnSpc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BAAI/bge-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m3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6194488" y="4146613"/>
            <a:ext cx="2698750" cy="603250"/>
            <a:chOff x="6194488" y="4146613"/>
            <a:chExt cx="2698750" cy="603250"/>
          </a:xfrm>
        </p:grpSpPr>
        <p:sp>
          <p:nvSpPr>
            <p:cNvPr id="30" name="object 30" descr=""/>
            <p:cNvSpPr/>
            <p:nvPr/>
          </p:nvSpPr>
          <p:spPr>
            <a:xfrm>
              <a:off x="6196076" y="414820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2652776" y="0"/>
                  </a:moveTo>
                  <a:lnTo>
                    <a:pt x="42672" y="0"/>
                  </a:lnTo>
                  <a:lnTo>
                    <a:pt x="26038" y="3345"/>
                  </a:lnTo>
                  <a:lnTo>
                    <a:pt x="12477" y="12477"/>
                  </a:lnTo>
                  <a:lnTo>
                    <a:pt x="3345" y="26038"/>
                  </a:lnTo>
                  <a:lnTo>
                    <a:pt x="0" y="42672"/>
                  </a:lnTo>
                  <a:lnTo>
                    <a:pt x="0" y="557276"/>
                  </a:lnTo>
                  <a:lnTo>
                    <a:pt x="3345" y="573928"/>
                  </a:lnTo>
                  <a:lnTo>
                    <a:pt x="12477" y="587533"/>
                  </a:lnTo>
                  <a:lnTo>
                    <a:pt x="26038" y="596709"/>
                  </a:lnTo>
                  <a:lnTo>
                    <a:pt x="42672" y="600075"/>
                  </a:lnTo>
                  <a:lnTo>
                    <a:pt x="2652776" y="600075"/>
                  </a:lnTo>
                  <a:lnTo>
                    <a:pt x="2669428" y="596709"/>
                  </a:lnTo>
                  <a:lnTo>
                    <a:pt x="2683033" y="587533"/>
                  </a:lnTo>
                  <a:lnTo>
                    <a:pt x="2692209" y="573928"/>
                  </a:lnTo>
                  <a:lnTo>
                    <a:pt x="2695575" y="557276"/>
                  </a:lnTo>
                  <a:lnTo>
                    <a:pt x="2695575" y="42672"/>
                  </a:lnTo>
                  <a:lnTo>
                    <a:pt x="2692209" y="26038"/>
                  </a:lnTo>
                  <a:lnTo>
                    <a:pt x="2683033" y="12477"/>
                  </a:lnTo>
                  <a:lnTo>
                    <a:pt x="2669428" y="3345"/>
                  </a:lnTo>
                  <a:lnTo>
                    <a:pt x="265277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6196076" y="414820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0" y="42672"/>
                  </a:moveTo>
                  <a:lnTo>
                    <a:pt x="3345" y="26038"/>
                  </a:lnTo>
                  <a:lnTo>
                    <a:pt x="12477" y="12477"/>
                  </a:lnTo>
                  <a:lnTo>
                    <a:pt x="26038" y="3345"/>
                  </a:lnTo>
                  <a:lnTo>
                    <a:pt x="42672" y="0"/>
                  </a:lnTo>
                  <a:lnTo>
                    <a:pt x="2652776" y="0"/>
                  </a:lnTo>
                  <a:lnTo>
                    <a:pt x="2669428" y="3345"/>
                  </a:lnTo>
                  <a:lnTo>
                    <a:pt x="2683033" y="12477"/>
                  </a:lnTo>
                  <a:lnTo>
                    <a:pt x="2692209" y="26038"/>
                  </a:lnTo>
                  <a:lnTo>
                    <a:pt x="2695575" y="42672"/>
                  </a:lnTo>
                  <a:lnTo>
                    <a:pt x="2695575" y="557276"/>
                  </a:lnTo>
                  <a:lnTo>
                    <a:pt x="2692209" y="573928"/>
                  </a:lnTo>
                  <a:lnTo>
                    <a:pt x="2683033" y="587533"/>
                  </a:lnTo>
                  <a:lnTo>
                    <a:pt x="2669428" y="596709"/>
                  </a:lnTo>
                  <a:lnTo>
                    <a:pt x="2652776" y="600075"/>
                  </a:lnTo>
                  <a:lnTo>
                    <a:pt x="42672" y="600075"/>
                  </a:lnTo>
                  <a:lnTo>
                    <a:pt x="26038" y="596709"/>
                  </a:lnTo>
                  <a:lnTo>
                    <a:pt x="12477" y="587533"/>
                  </a:lnTo>
                  <a:lnTo>
                    <a:pt x="3345" y="573928"/>
                  </a:lnTo>
                  <a:lnTo>
                    <a:pt x="0" y="557276"/>
                  </a:lnTo>
                  <a:lnTo>
                    <a:pt x="0" y="4267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6256654" y="4467605"/>
            <a:ext cx="40830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Milvus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242887" y="5205476"/>
            <a:ext cx="11754485" cy="1257300"/>
          </a:xfrm>
          <a:custGeom>
            <a:avLst/>
            <a:gdLst/>
            <a:ahLst/>
            <a:cxnLst/>
            <a:rect l="l" t="t" r="r" b="b"/>
            <a:pathLst>
              <a:path w="11754485" h="1257300">
                <a:moveTo>
                  <a:pt x="0" y="62737"/>
                </a:moveTo>
                <a:lnTo>
                  <a:pt x="4935" y="38308"/>
                </a:lnTo>
                <a:lnTo>
                  <a:pt x="18392" y="18367"/>
                </a:lnTo>
                <a:lnTo>
                  <a:pt x="38351" y="4927"/>
                </a:lnTo>
                <a:lnTo>
                  <a:pt x="62788" y="0"/>
                </a:lnTo>
                <a:lnTo>
                  <a:pt x="11691048" y="0"/>
                </a:lnTo>
                <a:lnTo>
                  <a:pt x="11715497" y="4927"/>
                </a:lnTo>
                <a:lnTo>
                  <a:pt x="11735482" y="18367"/>
                </a:lnTo>
                <a:lnTo>
                  <a:pt x="11748966" y="38308"/>
                </a:lnTo>
                <a:lnTo>
                  <a:pt x="11753913" y="62737"/>
                </a:lnTo>
                <a:lnTo>
                  <a:pt x="11753913" y="1194447"/>
                </a:lnTo>
                <a:lnTo>
                  <a:pt x="11748966" y="1218885"/>
                </a:lnTo>
                <a:lnTo>
                  <a:pt x="11735482" y="1238843"/>
                </a:lnTo>
                <a:lnTo>
                  <a:pt x="11715497" y="1252301"/>
                </a:lnTo>
                <a:lnTo>
                  <a:pt x="11691048" y="1257236"/>
                </a:lnTo>
                <a:lnTo>
                  <a:pt x="62788" y="1257236"/>
                </a:lnTo>
                <a:lnTo>
                  <a:pt x="38351" y="1252301"/>
                </a:lnTo>
                <a:lnTo>
                  <a:pt x="18392" y="1238843"/>
                </a:lnTo>
                <a:lnTo>
                  <a:pt x="4935" y="1218885"/>
                </a:lnTo>
                <a:lnTo>
                  <a:pt x="0" y="1194447"/>
                </a:lnTo>
                <a:lnTo>
                  <a:pt x="0" y="62737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3176016" y="2541841"/>
            <a:ext cx="2249170" cy="626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5875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Router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230"/>
              </a:lnSpc>
              <a:spcBef>
                <a:spcPts val="819"/>
              </a:spcBef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Routing</a:t>
            </a:r>
            <a:r>
              <a:rPr dirty="0" sz="1050" spc="-5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to</a:t>
            </a:r>
            <a:r>
              <a:rPr dirty="0" sz="105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determine</a:t>
            </a:r>
            <a:r>
              <a:rPr dirty="0" sz="1050" spc="-5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which</a:t>
            </a:r>
            <a:r>
              <a:rPr dirty="0" sz="105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group</a:t>
            </a:r>
            <a:r>
              <a:rPr dirty="0" sz="105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25">
                <a:solidFill>
                  <a:srgbClr val="C5DFB4"/>
                </a:solidFill>
                <a:latin typeface="Microsoft Sans Serif"/>
                <a:cs typeface="Microsoft Sans Serif"/>
              </a:rPr>
              <a:t>the</a:t>
            </a:r>
            <a:endParaRPr sz="1050">
              <a:latin typeface="Microsoft Sans Serif"/>
              <a:cs typeface="Microsoft Sans Serif"/>
            </a:endParaRPr>
          </a:p>
          <a:p>
            <a:pPr marL="12700">
              <a:lnSpc>
                <a:spcPts val="1230"/>
              </a:lnSpc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request</a:t>
            </a:r>
            <a:r>
              <a:rPr dirty="0" sz="1050" spc="-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came</a:t>
            </a:r>
            <a:r>
              <a:rPr dirty="0" sz="105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from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(ESBD</a:t>
            </a:r>
            <a:r>
              <a:rPr dirty="0" sz="105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/</a:t>
            </a: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 BDKI)</a:t>
            </a:r>
            <a:endParaRPr sz="1050">
              <a:latin typeface="Microsoft Sans Serif"/>
              <a:cs typeface="Microsoft Sans Serif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279400" y="2057400"/>
            <a:ext cx="9245600" cy="1950085"/>
            <a:chOff x="279400" y="2057400"/>
            <a:chExt cx="9245600" cy="1950085"/>
          </a:xfrm>
        </p:grpSpPr>
        <p:sp>
          <p:nvSpPr>
            <p:cNvPr id="36" name="object 36" descr=""/>
            <p:cNvSpPr/>
            <p:nvPr/>
          </p:nvSpPr>
          <p:spPr>
            <a:xfrm>
              <a:off x="2714625" y="3228974"/>
              <a:ext cx="6448425" cy="752475"/>
            </a:xfrm>
            <a:custGeom>
              <a:avLst/>
              <a:gdLst/>
              <a:ahLst/>
              <a:cxnLst/>
              <a:rect l="l" t="t" r="r" b="b"/>
              <a:pathLst>
                <a:path w="6448425" h="752475">
                  <a:moveTo>
                    <a:pt x="152400" y="390525"/>
                  </a:moveTo>
                  <a:lnTo>
                    <a:pt x="105664" y="28575"/>
                  </a:lnTo>
                  <a:lnTo>
                    <a:pt x="0" y="28575"/>
                  </a:lnTo>
                  <a:lnTo>
                    <a:pt x="46736" y="390525"/>
                  </a:lnTo>
                  <a:lnTo>
                    <a:pt x="0" y="752475"/>
                  </a:lnTo>
                  <a:lnTo>
                    <a:pt x="105664" y="752475"/>
                  </a:lnTo>
                  <a:lnTo>
                    <a:pt x="152400" y="390525"/>
                  </a:lnTo>
                  <a:close/>
                </a:path>
                <a:path w="6448425" h="752475">
                  <a:moveTo>
                    <a:pt x="3295650" y="357124"/>
                  </a:moveTo>
                  <a:lnTo>
                    <a:pt x="3251835" y="0"/>
                  </a:lnTo>
                  <a:lnTo>
                    <a:pt x="3152775" y="0"/>
                  </a:lnTo>
                  <a:lnTo>
                    <a:pt x="3196590" y="357124"/>
                  </a:lnTo>
                  <a:lnTo>
                    <a:pt x="3152775" y="714375"/>
                  </a:lnTo>
                  <a:lnTo>
                    <a:pt x="3251835" y="714375"/>
                  </a:lnTo>
                  <a:lnTo>
                    <a:pt x="3295650" y="357124"/>
                  </a:lnTo>
                  <a:close/>
                </a:path>
                <a:path w="6448425" h="752475">
                  <a:moveTo>
                    <a:pt x="6448425" y="366649"/>
                  </a:moveTo>
                  <a:lnTo>
                    <a:pt x="6404610" y="9525"/>
                  </a:lnTo>
                  <a:lnTo>
                    <a:pt x="6305550" y="9525"/>
                  </a:lnTo>
                  <a:lnTo>
                    <a:pt x="6349365" y="366649"/>
                  </a:lnTo>
                  <a:lnTo>
                    <a:pt x="6305550" y="723900"/>
                  </a:lnTo>
                  <a:lnTo>
                    <a:pt x="6404610" y="723900"/>
                  </a:lnTo>
                  <a:lnTo>
                    <a:pt x="6448425" y="366649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86175" y="2105025"/>
              <a:ext cx="228600" cy="238125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67550" y="2057400"/>
              <a:ext cx="304800" cy="304800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67825" y="2085975"/>
              <a:ext cx="257175" cy="247650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280987" y="3148075"/>
              <a:ext cx="2162810" cy="857250"/>
            </a:xfrm>
            <a:custGeom>
              <a:avLst/>
              <a:gdLst/>
              <a:ahLst/>
              <a:cxnLst/>
              <a:rect l="l" t="t" r="r" b="b"/>
              <a:pathLst>
                <a:path w="2162810" h="857250">
                  <a:moveTo>
                    <a:pt x="2075370" y="0"/>
                  </a:moveTo>
                  <a:lnTo>
                    <a:pt x="86779" y="0"/>
                  </a:lnTo>
                  <a:lnTo>
                    <a:pt x="52999" y="6802"/>
                  </a:lnTo>
                  <a:lnTo>
                    <a:pt x="25415" y="25368"/>
                  </a:lnTo>
                  <a:lnTo>
                    <a:pt x="6819" y="52935"/>
                  </a:lnTo>
                  <a:lnTo>
                    <a:pt x="0" y="86740"/>
                  </a:lnTo>
                  <a:lnTo>
                    <a:pt x="0" y="770382"/>
                  </a:lnTo>
                  <a:lnTo>
                    <a:pt x="6819" y="804207"/>
                  </a:lnTo>
                  <a:lnTo>
                    <a:pt x="25415" y="831818"/>
                  </a:lnTo>
                  <a:lnTo>
                    <a:pt x="52999" y="850427"/>
                  </a:lnTo>
                  <a:lnTo>
                    <a:pt x="86779" y="857250"/>
                  </a:lnTo>
                  <a:lnTo>
                    <a:pt x="2075370" y="857250"/>
                  </a:lnTo>
                  <a:lnTo>
                    <a:pt x="2109196" y="850427"/>
                  </a:lnTo>
                  <a:lnTo>
                    <a:pt x="2136806" y="831818"/>
                  </a:lnTo>
                  <a:lnTo>
                    <a:pt x="2155416" y="804207"/>
                  </a:lnTo>
                  <a:lnTo>
                    <a:pt x="2162238" y="770382"/>
                  </a:lnTo>
                  <a:lnTo>
                    <a:pt x="2162238" y="86740"/>
                  </a:lnTo>
                  <a:lnTo>
                    <a:pt x="2155416" y="52935"/>
                  </a:lnTo>
                  <a:lnTo>
                    <a:pt x="2136806" y="25368"/>
                  </a:lnTo>
                  <a:lnTo>
                    <a:pt x="2109196" y="6802"/>
                  </a:lnTo>
                  <a:lnTo>
                    <a:pt x="207537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80987" y="3148075"/>
              <a:ext cx="2162810" cy="857250"/>
            </a:xfrm>
            <a:custGeom>
              <a:avLst/>
              <a:gdLst/>
              <a:ahLst/>
              <a:cxnLst/>
              <a:rect l="l" t="t" r="r" b="b"/>
              <a:pathLst>
                <a:path w="2162810" h="857250">
                  <a:moveTo>
                    <a:pt x="0" y="86740"/>
                  </a:moveTo>
                  <a:lnTo>
                    <a:pt x="6819" y="52935"/>
                  </a:lnTo>
                  <a:lnTo>
                    <a:pt x="25415" y="25368"/>
                  </a:lnTo>
                  <a:lnTo>
                    <a:pt x="52999" y="6802"/>
                  </a:lnTo>
                  <a:lnTo>
                    <a:pt x="86779" y="0"/>
                  </a:lnTo>
                  <a:lnTo>
                    <a:pt x="2075370" y="0"/>
                  </a:lnTo>
                  <a:lnTo>
                    <a:pt x="2109196" y="6802"/>
                  </a:lnTo>
                  <a:lnTo>
                    <a:pt x="2136806" y="25368"/>
                  </a:lnTo>
                  <a:lnTo>
                    <a:pt x="2155416" y="52935"/>
                  </a:lnTo>
                  <a:lnTo>
                    <a:pt x="2162238" y="86740"/>
                  </a:lnTo>
                  <a:lnTo>
                    <a:pt x="2162238" y="770382"/>
                  </a:lnTo>
                  <a:lnTo>
                    <a:pt x="2155416" y="804207"/>
                  </a:lnTo>
                  <a:lnTo>
                    <a:pt x="2136806" y="831818"/>
                  </a:lnTo>
                  <a:lnTo>
                    <a:pt x="2109196" y="850427"/>
                  </a:lnTo>
                  <a:lnTo>
                    <a:pt x="2075370" y="857250"/>
                  </a:lnTo>
                  <a:lnTo>
                    <a:pt x="86779" y="857250"/>
                  </a:lnTo>
                  <a:lnTo>
                    <a:pt x="52999" y="850427"/>
                  </a:lnTo>
                  <a:lnTo>
                    <a:pt x="25415" y="831818"/>
                  </a:lnTo>
                  <a:lnTo>
                    <a:pt x="6819" y="804207"/>
                  </a:lnTo>
                  <a:lnTo>
                    <a:pt x="0" y="770382"/>
                  </a:lnTo>
                  <a:lnTo>
                    <a:pt x="0" y="8674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7586980" y="3478148"/>
            <a:ext cx="1074420" cy="2749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11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Creating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 representations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7130795" y="4120906"/>
            <a:ext cx="1640205" cy="591820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8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577850">
              <a:lnSpc>
                <a:spcPct val="100000"/>
              </a:lnSpc>
              <a:spcBef>
                <a:spcPts val="5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Storing</a:t>
            </a:r>
            <a:r>
              <a:rPr dirty="0" sz="800" spc="-4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vector</a:t>
            </a:r>
            <a:endParaRPr sz="800">
              <a:latin typeface="Microsoft Sans Serif"/>
              <a:cs typeface="Microsoft Sans Serif"/>
            </a:endParaRPr>
          </a:p>
          <a:p>
            <a:pPr marL="577850">
              <a:lnSpc>
                <a:spcPct val="100000"/>
              </a:lnSpc>
              <a:spcBef>
                <a:spcPts val="1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representations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of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data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44" name="object 44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28625" y="2095500"/>
            <a:ext cx="219075" cy="228600"/>
          </a:xfrm>
          <a:prstGeom prst="rect">
            <a:avLst/>
          </a:prstGeom>
        </p:spPr>
      </p:pic>
      <p:sp>
        <p:nvSpPr>
          <p:cNvPr id="45" name="object 45" descr=""/>
          <p:cNvSpPr txBox="1"/>
          <p:nvPr/>
        </p:nvSpPr>
        <p:spPr>
          <a:xfrm>
            <a:off x="7059294" y="2541768"/>
            <a:ext cx="883285" cy="410209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51765">
              <a:lnSpc>
                <a:spcPct val="100000"/>
              </a:lnSpc>
              <a:spcBef>
                <a:spcPts val="24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00" spc="-30">
                <a:solidFill>
                  <a:srgbClr val="FFC000"/>
                </a:solidFill>
                <a:latin typeface="Microsoft Sans Serif"/>
                <a:cs typeface="Microsoft Sans Serif"/>
              </a:rPr>
              <a:t>GPT-</a:t>
            </a:r>
            <a:r>
              <a:rPr dirty="0" sz="1200" spc="-10">
                <a:solidFill>
                  <a:srgbClr val="FFC000"/>
                </a:solidFill>
                <a:latin typeface="Microsoft Sans Serif"/>
                <a:cs typeface="Microsoft Sans Serif"/>
              </a:rPr>
              <a:t>4o-</a:t>
            </a:r>
            <a:r>
              <a:rPr dirty="0" sz="1200" spc="-20">
                <a:solidFill>
                  <a:srgbClr val="FFC000"/>
                </a:solidFill>
                <a:latin typeface="Microsoft Sans Serif"/>
                <a:cs typeface="Microsoft Sans Serif"/>
              </a:rPr>
              <a:t>mini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11797" y="5357558"/>
            <a:ext cx="5053330" cy="914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1200">
              <a:latin typeface="Arial"/>
              <a:cs typeface="Arial"/>
            </a:endParaRPr>
          </a:p>
          <a:p>
            <a:pPr marL="186055" indent="-173355">
              <a:lnSpc>
                <a:spcPct val="100000"/>
              </a:lnSpc>
              <a:spcBef>
                <a:spcPts val="965"/>
              </a:spcBef>
              <a:buChar char="•"/>
              <a:tabLst>
                <a:tab pos="18605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automatic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check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data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uploads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BDKI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has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been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developed.</a:t>
            </a:r>
            <a:endParaRPr sz="1200">
              <a:latin typeface="Microsoft Sans Serif"/>
              <a:cs typeface="Microsoft Sans Serif"/>
            </a:endParaRPr>
          </a:p>
          <a:p>
            <a:pPr marL="184150" marR="5080" indent="-171450">
              <a:lnSpc>
                <a:spcPts val="1580"/>
              </a:lnSpc>
              <a:spcBef>
                <a:spcPts val="70"/>
              </a:spcBef>
              <a:buChar char="•"/>
              <a:tabLst>
                <a:tab pos="184150" algn="l"/>
                <a:tab pos="18605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A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standalone</a:t>
            </a:r>
            <a:r>
              <a:rPr dirty="0" sz="120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assistant</a:t>
            </a:r>
            <a:r>
              <a:rPr dirty="0" sz="120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20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checking</a:t>
            </a:r>
            <a:r>
              <a:rPr dirty="0" sz="120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20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status</a:t>
            </a:r>
            <a:r>
              <a:rPr dirty="0" sz="120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push</a:t>
            </a:r>
            <a:r>
              <a:rPr dirty="0" sz="120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notifications</a:t>
            </a:r>
            <a:r>
              <a:rPr dirty="0" sz="120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for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contracts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has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been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developed.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676275" y="3302952"/>
            <a:ext cx="13201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Agent</a:t>
            </a:r>
            <a:r>
              <a:rPr dirty="0" sz="12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071244" y="3682682"/>
            <a:ext cx="64960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Telegram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752475" y="3667125"/>
            <a:ext cx="4979035" cy="1083310"/>
            <a:chOff x="752475" y="3667125"/>
            <a:chExt cx="4979035" cy="1083310"/>
          </a:xfrm>
        </p:grpSpPr>
        <p:pic>
          <p:nvPicPr>
            <p:cNvPr id="50" name="object 5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2475" y="3667125"/>
              <a:ext cx="228600" cy="228600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3043301" y="3681475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2577973" y="0"/>
                  </a:moveTo>
                  <a:lnTo>
                    <a:pt x="107950" y="0"/>
                  </a:lnTo>
                  <a:lnTo>
                    <a:pt x="65901" y="8473"/>
                  </a:lnTo>
                  <a:lnTo>
                    <a:pt x="31591" y="31591"/>
                  </a:lnTo>
                  <a:lnTo>
                    <a:pt x="8473" y="65901"/>
                  </a:lnTo>
                  <a:lnTo>
                    <a:pt x="0" y="107950"/>
                  </a:lnTo>
                  <a:lnTo>
                    <a:pt x="0" y="958723"/>
                  </a:lnTo>
                  <a:lnTo>
                    <a:pt x="8473" y="1000791"/>
                  </a:lnTo>
                  <a:lnTo>
                    <a:pt x="31591" y="1035145"/>
                  </a:lnTo>
                  <a:lnTo>
                    <a:pt x="65901" y="1058306"/>
                  </a:lnTo>
                  <a:lnTo>
                    <a:pt x="107950" y="1066800"/>
                  </a:lnTo>
                  <a:lnTo>
                    <a:pt x="2577973" y="1066800"/>
                  </a:lnTo>
                  <a:lnTo>
                    <a:pt x="2620041" y="1058306"/>
                  </a:lnTo>
                  <a:lnTo>
                    <a:pt x="2654395" y="1035145"/>
                  </a:lnTo>
                  <a:lnTo>
                    <a:pt x="2677556" y="1000791"/>
                  </a:lnTo>
                  <a:lnTo>
                    <a:pt x="2686050" y="958723"/>
                  </a:lnTo>
                  <a:lnTo>
                    <a:pt x="2686050" y="107950"/>
                  </a:lnTo>
                  <a:lnTo>
                    <a:pt x="2677556" y="65901"/>
                  </a:lnTo>
                  <a:lnTo>
                    <a:pt x="2654395" y="31591"/>
                  </a:lnTo>
                  <a:lnTo>
                    <a:pt x="2620041" y="8473"/>
                  </a:lnTo>
                  <a:lnTo>
                    <a:pt x="25779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043301" y="3681475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0" y="107950"/>
                  </a:moveTo>
                  <a:lnTo>
                    <a:pt x="8473" y="65901"/>
                  </a:lnTo>
                  <a:lnTo>
                    <a:pt x="31591" y="31591"/>
                  </a:lnTo>
                  <a:lnTo>
                    <a:pt x="65901" y="8473"/>
                  </a:lnTo>
                  <a:lnTo>
                    <a:pt x="107950" y="0"/>
                  </a:lnTo>
                  <a:lnTo>
                    <a:pt x="2577973" y="0"/>
                  </a:lnTo>
                  <a:lnTo>
                    <a:pt x="2620041" y="8473"/>
                  </a:lnTo>
                  <a:lnTo>
                    <a:pt x="2654395" y="31591"/>
                  </a:lnTo>
                  <a:lnTo>
                    <a:pt x="2677556" y="65901"/>
                  </a:lnTo>
                  <a:lnTo>
                    <a:pt x="2686050" y="107950"/>
                  </a:lnTo>
                  <a:lnTo>
                    <a:pt x="2686050" y="958723"/>
                  </a:lnTo>
                  <a:lnTo>
                    <a:pt x="2677556" y="1000791"/>
                  </a:lnTo>
                  <a:lnTo>
                    <a:pt x="2654395" y="1035145"/>
                  </a:lnTo>
                  <a:lnTo>
                    <a:pt x="2620041" y="1058306"/>
                  </a:lnTo>
                  <a:lnTo>
                    <a:pt x="2577973" y="1066800"/>
                  </a:lnTo>
                  <a:lnTo>
                    <a:pt x="107950" y="1066800"/>
                  </a:lnTo>
                  <a:lnTo>
                    <a:pt x="65901" y="1058306"/>
                  </a:lnTo>
                  <a:lnTo>
                    <a:pt x="31591" y="1035145"/>
                  </a:lnTo>
                  <a:lnTo>
                    <a:pt x="8473" y="1000791"/>
                  </a:lnTo>
                  <a:lnTo>
                    <a:pt x="0" y="958723"/>
                  </a:lnTo>
                  <a:lnTo>
                    <a:pt x="0" y="1079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External</a:t>
            </a:r>
            <a:r>
              <a:rPr dirty="0" spc="160"/>
              <a:t> </a:t>
            </a:r>
            <a:r>
              <a:rPr dirty="0" spc="60"/>
              <a:t>AI</a:t>
            </a:r>
            <a:r>
              <a:rPr dirty="0" spc="240"/>
              <a:t> </a:t>
            </a:r>
            <a:r>
              <a:rPr dirty="0" spc="100"/>
              <a:t>Consultant</a:t>
            </a:r>
            <a:r>
              <a:rPr dirty="0" spc="280"/>
              <a:t> </a:t>
            </a:r>
            <a:r>
              <a:rPr dirty="0" spc="60"/>
              <a:t>of</a:t>
            </a:r>
            <a:r>
              <a:rPr dirty="0" spc="204"/>
              <a:t> </a:t>
            </a:r>
            <a:r>
              <a:rPr dirty="0" spc="75"/>
              <a:t>JSC</a:t>
            </a:r>
            <a:r>
              <a:rPr dirty="0" spc="235"/>
              <a:t> </a:t>
            </a:r>
            <a:r>
              <a:rPr dirty="0" spc="65"/>
              <a:t>GKB</a:t>
            </a:r>
            <a:r>
              <a:rPr dirty="0" spc="330"/>
              <a:t> </a:t>
            </a:r>
            <a:r>
              <a:rPr dirty="0"/>
              <a:t>-</a:t>
            </a:r>
            <a:r>
              <a:rPr dirty="0" spc="170"/>
              <a:t> </a:t>
            </a:r>
            <a:r>
              <a:rPr dirty="0" spc="95"/>
              <a:t>Arman</a:t>
            </a:r>
            <a:r>
              <a:rPr dirty="0" spc="165"/>
              <a:t> </a:t>
            </a:r>
            <a:r>
              <a:rPr dirty="0" spc="35"/>
              <a:t>AI</a:t>
            </a:r>
          </a:p>
        </p:txBody>
      </p:sp>
      <p:sp>
        <p:nvSpPr>
          <p:cNvPr id="54" name="object 54" descr=""/>
          <p:cNvSpPr txBox="1"/>
          <p:nvPr/>
        </p:nvSpPr>
        <p:spPr>
          <a:xfrm>
            <a:off x="6976109" y="5427027"/>
            <a:ext cx="121094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2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6976109" y="5789929"/>
            <a:ext cx="36195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Unloading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assistance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OKP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(service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desk)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staff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56" name="object 56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57" name="object 5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58" name="object 58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254634" y="1471231"/>
            <a:ext cx="946531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Creating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14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AI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assistant</a:t>
            </a:r>
            <a:r>
              <a:rPr dirty="0"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suppliers based on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wiki.mkb.kz knowledge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base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provide</a:t>
            </a:r>
            <a:r>
              <a:rPr dirty="0" sz="14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assistance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on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various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issues.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3176016" y="3708145"/>
            <a:ext cx="2135505" cy="525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2931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Protection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25"/>
              </a:spcBef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The model</a:t>
            </a:r>
            <a:r>
              <a:rPr dirty="0" sz="105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does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not have</a:t>
            </a:r>
            <a:r>
              <a:rPr dirty="0" sz="1050" spc="-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access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25">
                <a:solidFill>
                  <a:srgbClr val="C5DFB4"/>
                </a:solidFill>
                <a:latin typeface="Microsoft Sans Serif"/>
                <a:cs typeface="Microsoft Sans Serif"/>
              </a:rPr>
              <a:t>to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protected</a:t>
            </a:r>
            <a:r>
              <a:rPr dirty="0" sz="105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information.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3176016" y="4371911"/>
            <a:ext cx="2468880" cy="3486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1400"/>
              </a:lnSpc>
              <a:spcBef>
                <a:spcPts val="85"/>
              </a:spcBef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Read</a:t>
            </a:r>
            <a:r>
              <a:rPr dirty="0" sz="105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access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only</a:t>
            </a:r>
            <a:r>
              <a:rPr dirty="0" sz="105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to</a:t>
            </a:r>
            <a:r>
              <a:rPr dirty="0" sz="1050" spc="-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a</a:t>
            </a:r>
            <a:r>
              <a:rPr dirty="0" sz="105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specific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field</a:t>
            </a:r>
            <a:r>
              <a:rPr dirty="0" sz="1050" spc="-6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in</a:t>
            </a:r>
            <a:r>
              <a:rPr dirty="0" sz="105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25">
                <a:solidFill>
                  <a:srgbClr val="C5DFB4"/>
                </a:solidFill>
                <a:latin typeface="Microsoft Sans Serif"/>
                <a:cs typeface="Microsoft Sans Serif"/>
              </a:rPr>
              <a:t>the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BDKI</a:t>
            </a:r>
            <a:r>
              <a:rPr dirty="0" sz="105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and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ESBD.</a:t>
            </a:r>
            <a:endParaRPr sz="10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8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33350" y="2373376"/>
            <a:ext cx="11932285" cy="2413000"/>
            <a:chOff x="133350" y="2373376"/>
            <a:chExt cx="11932285" cy="2413000"/>
          </a:xfrm>
        </p:grpSpPr>
        <p:sp>
          <p:nvSpPr>
            <p:cNvPr id="9" name="object 9" descr=""/>
            <p:cNvSpPr/>
            <p:nvPr/>
          </p:nvSpPr>
          <p:spPr>
            <a:xfrm>
              <a:off x="2767076" y="2376551"/>
              <a:ext cx="6305550" cy="2406650"/>
            </a:xfrm>
            <a:custGeom>
              <a:avLst/>
              <a:gdLst/>
              <a:ahLst/>
              <a:cxnLst/>
              <a:rect l="l" t="t" r="r" b="b"/>
              <a:pathLst>
                <a:path w="6305550" h="2406650">
                  <a:moveTo>
                    <a:pt x="0" y="0"/>
                  </a:moveTo>
                  <a:lnTo>
                    <a:pt x="0" y="2406396"/>
                  </a:lnTo>
                </a:path>
                <a:path w="6305550" h="2406650">
                  <a:moveTo>
                    <a:pt x="6305550" y="0"/>
                  </a:moveTo>
                  <a:lnTo>
                    <a:pt x="6305550" y="2406396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2875" y="23907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09562" y="2719451"/>
              <a:ext cx="2162810" cy="1304925"/>
            </a:xfrm>
            <a:custGeom>
              <a:avLst/>
              <a:gdLst/>
              <a:ahLst/>
              <a:cxnLst/>
              <a:rect l="l" t="t" r="r" b="b"/>
              <a:pathLst>
                <a:path w="2162810" h="1304925">
                  <a:moveTo>
                    <a:pt x="2030031" y="0"/>
                  </a:moveTo>
                  <a:lnTo>
                    <a:pt x="132092" y="0"/>
                  </a:lnTo>
                  <a:lnTo>
                    <a:pt x="90342" y="6725"/>
                  </a:lnTo>
                  <a:lnTo>
                    <a:pt x="54082" y="25460"/>
                  </a:lnTo>
                  <a:lnTo>
                    <a:pt x="25487" y="54041"/>
                  </a:lnTo>
                  <a:lnTo>
                    <a:pt x="6734" y="90302"/>
                  </a:lnTo>
                  <a:lnTo>
                    <a:pt x="0" y="132079"/>
                  </a:lnTo>
                  <a:lnTo>
                    <a:pt x="0" y="1172718"/>
                  </a:lnTo>
                  <a:lnTo>
                    <a:pt x="6734" y="1214509"/>
                  </a:lnTo>
                  <a:lnTo>
                    <a:pt x="25487" y="1250801"/>
                  </a:lnTo>
                  <a:lnTo>
                    <a:pt x="54082" y="1279419"/>
                  </a:lnTo>
                  <a:lnTo>
                    <a:pt x="90342" y="1298185"/>
                  </a:lnTo>
                  <a:lnTo>
                    <a:pt x="132092" y="1304925"/>
                  </a:lnTo>
                  <a:lnTo>
                    <a:pt x="2030031" y="1304925"/>
                  </a:lnTo>
                  <a:lnTo>
                    <a:pt x="2071822" y="1298185"/>
                  </a:lnTo>
                  <a:lnTo>
                    <a:pt x="2108115" y="1279419"/>
                  </a:lnTo>
                  <a:lnTo>
                    <a:pt x="2136732" y="1250801"/>
                  </a:lnTo>
                  <a:lnTo>
                    <a:pt x="2155499" y="1214509"/>
                  </a:lnTo>
                  <a:lnTo>
                    <a:pt x="2162238" y="1172718"/>
                  </a:lnTo>
                  <a:lnTo>
                    <a:pt x="2162238" y="132079"/>
                  </a:lnTo>
                  <a:lnTo>
                    <a:pt x="2155499" y="90302"/>
                  </a:lnTo>
                  <a:lnTo>
                    <a:pt x="2136732" y="54041"/>
                  </a:lnTo>
                  <a:lnTo>
                    <a:pt x="2108115" y="25460"/>
                  </a:lnTo>
                  <a:lnTo>
                    <a:pt x="2071822" y="6725"/>
                  </a:lnTo>
                  <a:lnTo>
                    <a:pt x="203003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09562" y="2719451"/>
              <a:ext cx="2162810" cy="1304925"/>
            </a:xfrm>
            <a:custGeom>
              <a:avLst/>
              <a:gdLst/>
              <a:ahLst/>
              <a:cxnLst/>
              <a:rect l="l" t="t" r="r" b="b"/>
              <a:pathLst>
                <a:path w="2162810" h="1304925">
                  <a:moveTo>
                    <a:pt x="0" y="132079"/>
                  </a:moveTo>
                  <a:lnTo>
                    <a:pt x="6734" y="90302"/>
                  </a:lnTo>
                  <a:lnTo>
                    <a:pt x="25487" y="54041"/>
                  </a:lnTo>
                  <a:lnTo>
                    <a:pt x="54082" y="25460"/>
                  </a:lnTo>
                  <a:lnTo>
                    <a:pt x="90342" y="6725"/>
                  </a:lnTo>
                  <a:lnTo>
                    <a:pt x="132092" y="0"/>
                  </a:lnTo>
                  <a:lnTo>
                    <a:pt x="2030031" y="0"/>
                  </a:lnTo>
                  <a:lnTo>
                    <a:pt x="2071822" y="6725"/>
                  </a:lnTo>
                  <a:lnTo>
                    <a:pt x="2108115" y="25460"/>
                  </a:lnTo>
                  <a:lnTo>
                    <a:pt x="2136732" y="54041"/>
                  </a:lnTo>
                  <a:lnTo>
                    <a:pt x="2155499" y="90302"/>
                  </a:lnTo>
                  <a:lnTo>
                    <a:pt x="2162238" y="132079"/>
                  </a:lnTo>
                  <a:lnTo>
                    <a:pt x="2162238" y="1172718"/>
                  </a:lnTo>
                  <a:lnTo>
                    <a:pt x="2155499" y="1214509"/>
                  </a:lnTo>
                  <a:lnTo>
                    <a:pt x="2136732" y="1250801"/>
                  </a:lnTo>
                  <a:lnTo>
                    <a:pt x="2108115" y="1279419"/>
                  </a:lnTo>
                  <a:lnTo>
                    <a:pt x="2071822" y="1298185"/>
                  </a:lnTo>
                  <a:lnTo>
                    <a:pt x="2030031" y="1304925"/>
                  </a:lnTo>
                  <a:lnTo>
                    <a:pt x="132092" y="1304925"/>
                  </a:lnTo>
                  <a:lnTo>
                    <a:pt x="90342" y="1298185"/>
                  </a:lnTo>
                  <a:lnTo>
                    <a:pt x="54082" y="1279419"/>
                  </a:lnTo>
                  <a:lnTo>
                    <a:pt x="25487" y="1250801"/>
                  </a:lnTo>
                  <a:lnTo>
                    <a:pt x="6734" y="1214509"/>
                  </a:lnTo>
                  <a:lnTo>
                    <a:pt x="0" y="1172718"/>
                  </a:lnTo>
                  <a:lnTo>
                    <a:pt x="0" y="13207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224276" y="2557526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5592826" y="0"/>
                  </a:moveTo>
                  <a:lnTo>
                    <a:pt x="74422" y="0"/>
                  </a:lnTo>
                  <a:lnTo>
                    <a:pt x="45434" y="5841"/>
                  </a:lnTo>
                  <a:lnTo>
                    <a:pt x="21780" y="21780"/>
                  </a:lnTo>
                  <a:lnTo>
                    <a:pt x="5842" y="45434"/>
                  </a:lnTo>
                  <a:lnTo>
                    <a:pt x="0" y="74422"/>
                  </a:lnTo>
                  <a:lnTo>
                    <a:pt x="0" y="973201"/>
                  </a:lnTo>
                  <a:lnTo>
                    <a:pt x="5841" y="1002208"/>
                  </a:lnTo>
                  <a:lnTo>
                    <a:pt x="21780" y="1025905"/>
                  </a:lnTo>
                  <a:lnTo>
                    <a:pt x="45434" y="1041888"/>
                  </a:lnTo>
                  <a:lnTo>
                    <a:pt x="74422" y="1047750"/>
                  </a:lnTo>
                  <a:lnTo>
                    <a:pt x="5592826" y="1047750"/>
                  </a:lnTo>
                  <a:lnTo>
                    <a:pt x="5621833" y="1041888"/>
                  </a:lnTo>
                  <a:lnTo>
                    <a:pt x="5645531" y="1025905"/>
                  </a:lnTo>
                  <a:lnTo>
                    <a:pt x="5661513" y="1002208"/>
                  </a:lnTo>
                  <a:lnTo>
                    <a:pt x="5667375" y="973201"/>
                  </a:lnTo>
                  <a:lnTo>
                    <a:pt x="5667375" y="74422"/>
                  </a:lnTo>
                  <a:lnTo>
                    <a:pt x="5661513" y="45434"/>
                  </a:lnTo>
                  <a:lnTo>
                    <a:pt x="5645531" y="21780"/>
                  </a:lnTo>
                  <a:lnTo>
                    <a:pt x="5621833" y="5841"/>
                  </a:lnTo>
                  <a:lnTo>
                    <a:pt x="559282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224276" y="2557526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0" y="74422"/>
                  </a:moveTo>
                  <a:lnTo>
                    <a:pt x="5842" y="45434"/>
                  </a:lnTo>
                  <a:lnTo>
                    <a:pt x="21780" y="21780"/>
                  </a:lnTo>
                  <a:lnTo>
                    <a:pt x="45434" y="5841"/>
                  </a:lnTo>
                  <a:lnTo>
                    <a:pt x="74422" y="0"/>
                  </a:lnTo>
                  <a:lnTo>
                    <a:pt x="5592826" y="0"/>
                  </a:lnTo>
                  <a:lnTo>
                    <a:pt x="5621833" y="5841"/>
                  </a:lnTo>
                  <a:lnTo>
                    <a:pt x="5645531" y="21780"/>
                  </a:lnTo>
                  <a:lnTo>
                    <a:pt x="5661513" y="45434"/>
                  </a:lnTo>
                  <a:lnTo>
                    <a:pt x="5667375" y="74422"/>
                  </a:lnTo>
                  <a:lnTo>
                    <a:pt x="5667375" y="973201"/>
                  </a:lnTo>
                  <a:lnTo>
                    <a:pt x="5661513" y="1002208"/>
                  </a:lnTo>
                  <a:lnTo>
                    <a:pt x="5645531" y="1025905"/>
                  </a:lnTo>
                  <a:lnTo>
                    <a:pt x="5621833" y="1041888"/>
                  </a:lnTo>
                  <a:lnTo>
                    <a:pt x="5592826" y="1047750"/>
                  </a:lnTo>
                  <a:lnTo>
                    <a:pt x="74422" y="1047750"/>
                  </a:lnTo>
                  <a:lnTo>
                    <a:pt x="45434" y="1041888"/>
                  </a:lnTo>
                  <a:lnTo>
                    <a:pt x="21780" y="1025905"/>
                  </a:lnTo>
                  <a:lnTo>
                    <a:pt x="5841" y="1002208"/>
                  </a:lnTo>
                  <a:lnTo>
                    <a:pt x="0" y="973201"/>
                  </a:lnTo>
                  <a:lnTo>
                    <a:pt x="0" y="7442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9358376" y="3062351"/>
              <a:ext cx="2705100" cy="1162050"/>
            </a:xfrm>
            <a:custGeom>
              <a:avLst/>
              <a:gdLst/>
              <a:ahLst/>
              <a:cxnLst/>
              <a:rect l="l" t="t" r="r" b="b"/>
              <a:pathLst>
                <a:path w="2705100" h="1162050">
                  <a:moveTo>
                    <a:pt x="2649474" y="0"/>
                  </a:moveTo>
                  <a:lnTo>
                    <a:pt x="55499" y="0"/>
                  </a:lnTo>
                  <a:lnTo>
                    <a:pt x="33861" y="4349"/>
                  </a:lnTo>
                  <a:lnTo>
                    <a:pt x="16224" y="16224"/>
                  </a:lnTo>
                  <a:lnTo>
                    <a:pt x="4349" y="33861"/>
                  </a:lnTo>
                  <a:lnTo>
                    <a:pt x="0" y="55499"/>
                  </a:lnTo>
                  <a:lnTo>
                    <a:pt x="0" y="1106424"/>
                  </a:lnTo>
                  <a:lnTo>
                    <a:pt x="4349" y="1128081"/>
                  </a:lnTo>
                  <a:lnTo>
                    <a:pt x="16224" y="1145762"/>
                  </a:lnTo>
                  <a:lnTo>
                    <a:pt x="33861" y="1157680"/>
                  </a:lnTo>
                  <a:lnTo>
                    <a:pt x="55499" y="1162050"/>
                  </a:lnTo>
                  <a:lnTo>
                    <a:pt x="2649474" y="1162050"/>
                  </a:lnTo>
                  <a:lnTo>
                    <a:pt x="2671131" y="1157680"/>
                  </a:lnTo>
                  <a:lnTo>
                    <a:pt x="2688812" y="1145762"/>
                  </a:lnTo>
                  <a:lnTo>
                    <a:pt x="2700730" y="1128081"/>
                  </a:lnTo>
                  <a:lnTo>
                    <a:pt x="2705100" y="1106424"/>
                  </a:lnTo>
                  <a:lnTo>
                    <a:pt x="2705100" y="55499"/>
                  </a:lnTo>
                  <a:lnTo>
                    <a:pt x="2700730" y="33861"/>
                  </a:lnTo>
                  <a:lnTo>
                    <a:pt x="2688812" y="16224"/>
                  </a:lnTo>
                  <a:lnTo>
                    <a:pt x="2671131" y="4349"/>
                  </a:lnTo>
                  <a:lnTo>
                    <a:pt x="264947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9358376" y="3062351"/>
              <a:ext cx="2705100" cy="1162050"/>
            </a:xfrm>
            <a:custGeom>
              <a:avLst/>
              <a:gdLst/>
              <a:ahLst/>
              <a:cxnLst/>
              <a:rect l="l" t="t" r="r" b="b"/>
              <a:pathLst>
                <a:path w="2705100" h="1162050">
                  <a:moveTo>
                    <a:pt x="0" y="55499"/>
                  </a:moveTo>
                  <a:lnTo>
                    <a:pt x="4349" y="33861"/>
                  </a:lnTo>
                  <a:lnTo>
                    <a:pt x="16224" y="16224"/>
                  </a:lnTo>
                  <a:lnTo>
                    <a:pt x="33861" y="4349"/>
                  </a:lnTo>
                  <a:lnTo>
                    <a:pt x="55499" y="0"/>
                  </a:lnTo>
                  <a:lnTo>
                    <a:pt x="2649474" y="0"/>
                  </a:lnTo>
                  <a:lnTo>
                    <a:pt x="2671131" y="4349"/>
                  </a:lnTo>
                  <a:lnTo>
                    <a:pt x="2688812" y="16224"/>
                  </a:lnTo>
                  <a:lnTo>
                    <a:pt x="2700730" y="33861"/>
                  </a:lnTo>
                  <a:lnTo>
                    <a:pt x="2705100" y="55499"/>
                  </a:lnTo>
                  <a:lnTo>
                    <a:pt x="2705100" y="1106424"/>
                  </a:lnTo>
                  <a:lnTo>
                    <a:pt x="2700730" y="1128081"/>
                  </a:lnTo>
                  <a:lnTo>
                    <a:pt x="2688812" y="1145762"/>
                  </a:lnTo>
                  <a:lnTo>
                    <a:pt x="2671131" y="1157680"/>
                  </a:lnTo>
                  <a:lnTo>
                    <a:pt x="2649474" y="1162050"/>
                  </a:lnTo>
                  <a:lnTo>
                    <a:pt x="55499" y="1162050"/>
                  </a:lnTo>
                  <a:lnTo>
                    <a:pt x="33861" y="1157680"/>
                  </a:lnTo>
                  <a:lnTo>
                    <a:pt x="16224" y="1145762"/>
                  </a:lnTo>
                  <a:lnTo>
                    <a:pt x="4349" y="1128081"/>
                  </a:lnTo>
                  <a:lnTo>
                    <a:pt x="0" y="1106424"/>
                  </a:lnTo>
                  <a:lnTo>
                    <a:pt x="0" y="5549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018857" y="2121598"/>
            <a:ext cx="85788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Client</a:t>
            </a:r>
            <a:r>
              <a:rPr dirty="0" sz="1250" spc="11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side</a:t>
            </a:r>
            <a:endParaRPr sz="12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846190" y="2094928"/>
            <a:ext cx="54292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Rating</a:t>
            </a:r>
            <a:endParaRPr sz="12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0236834" y="2103373"/>
            <a:ext cx="106680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sources</a:t>
            </a:r>
            <a:endParaRPr sz="12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0263758" y="3108959"/>
            <a:ext cx="9429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domains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419335" y="3337531"/>
            <a:ext cx="904240" cy="799465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90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IS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BDKI</a:t>
            </a:r>
            <a:endParaRPr sz="1200">
              <a:latin typeface="Microsoft Sans Serif"/>
              <a:cs typeface="Microsoft Sans Serif"/>
            </a:endParaRPr>
          </a:p>
          <a:p>
            <a:pPr marL="193040" indent="-180340">
              <a:lnSpc>
                <a:spcPct val="100000"/>
              </a:lnSpc>
              <a:spcBef>
                <a:spcPts val="590"/>
              </a:spcBef>
              <a:buChar char="•"/>
              <a:tabLst>
                <a:tab pos="19304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AIS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ESBD</a:t>
            </a:r>
            <a:endParaRPr sz="1200">
              <a:latin typeface="Microsoft Sans Serif"/>
              <a:cs typeface="Microsoft Sans Serif"/>
            </a:endParaRPr>
          </a:p>
          <a:p>
            <a:pPr marL="193040" indent="-180340">
              <a:lnSpc>
                <a:spcPct val="100000"/>
              </a:lnSpc>
              <a:spcBef>
                <a:spcPts val="590"/>
              </a:spcBef>
              <a:buChar char="•"/>
              <a:tabLst>
                <a:tab pos="19304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HD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GBD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242887" y="4967351"/>
            <a:ext cx="11754485" cy="1647825"/>
          </a:xfrm>
          <a:custGeom>
            <a:avLst/>
            <a:gdLst/>
            <a:ahLst/>
            <a:cxnLst/>
            <a:rect l="l" t="t" r="r" b="b"/>
            <a:pathLst>
              <a:path w="11754485" h="1647825">
                <a:moveTo>
                  <a:pt x="0" y="82168"/>
                </a:moveTo>
                <a:lnTo>
                  <a:pt x="6466" y="50202"/>
                </a:lnTo>
                <a:lnTo>
                  <a:pt x="24103" y="24082"/>
                </a:lnTo>
                <a:lnTo>
                  <a:pt x="50261" y="6463"/>
                </a:lnTo>
                <a:lnTo>
                  <a:pt x="82296" y="0"/>
                </a:lnTo>
                <a:lnTo>
                  <a:pt x="11671617" y="0"/>
                </a:lnTo>
                <a:lnTo>
                  <a:pt x="11703603" y="6463"/>
                </a:lnTo>
                <a:lnTo>
                  <a:pt x="11729767" y="24082"/>
                </a:lnTo>
                <a:lnTo>
                  <a:pt x="11747430" y="50202"/>
                </a:lnTo>
                <a:lnTo>
                  <a:pt x="11753913" y="82168"/>
                </a:lnTo>
                <a:lnTo>
                  <a:pt x="11753913" y="1565465"/>
                </a:lnTo>
                <a:lnTo>
                  <a:pt x="11747430" y="1597499"/>
                </a:lnTo>
                <a:lnTo>
                  <a:pt x="11729767" y="1623658"/>
                </a:lnTo>
                <a:lnTo>
                  <a:pt x="11703603" y="1641294"/>
                </a:lnTo>
                <a:lnTo>
                  <a:pt x="11671617" y="1647761"/>
                </a:lnTo>
                <a:lnTo>
                  <a:pt x="82296" y="1647761"/>
                </a:lnTo>
                <a:lnTo>
                  <a:pt x="50261" y="1641294"/>
                </a:lnTo>
                <a:lnTo>
                  <a:pt x="24103" y="1623658"/>
                </a:lnTo>
                <a:lnTo>
                  <a:pt x="6466" y="1597499"/>
                </a:lnTo>
                <a:lnTo>
                  <a:pt x="0" y="1565465"/>
                </a:lnTo>
                <a:lnTo>
                  <a:pt x="0" y="82168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object 2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8625" y="2095500"/>
            <a:ext cx="219075" cy="228600"/>
          </a:xfrm>
          <a:prstGeom prst="rect">
            <a:avLst/>
          </a:prstGeom>
        </p:spPr>
      </p:pic>
      <p:grpSp>
        <p:nvGrpSpPr>
          <p:cNvPr id="24" name="object 24" descr=""/>
          <p:cNvGrpSpPr/>
          <p:nvPr/>
        </p:nvGrpSpPr>
        <p:grpSpPr>
          <a:xfrm>
            <a:off x="355600" y="2047875"/>
            <a:ext cx="9169400" cy="2769235"/>
            <a:chOff x="355600" y="2047875"/>
            <a:chExt cx="9169400" cy="2769235"/>
          </a:xfrm>
        </p:grpSpPr>
        <p:sp>
          <p:nvSpPr>
            <p:cNvPr id="25" name="object 25" descr=""/>
            <p:cNvSpPr/>
            <p:nvPr/>
          </p:nvSpPr>
          <p:spPr>
            <a:xfrm>
              <a:off x="2714625" y="3238499"/>
              <a:ext cx="6448425" cy="742950"/>
            </a:xfrm>
            <a:custGeom>
              <a:avLst/>
              <a:gdLst/>
              <a:ahLst/>
              <a:cxnLst/>
              <a:rect l="l" t="t" r="r" b="b"/>
              <a:pathLst>
                <a:path w="6448425" h="742950">
                  <a:moveTo>
                    <a:pt x="152400" y="381000"/>
                  </a:moveTo>
                  <a:lnTo>
                    <a:pt x="105664" y="19050"/>
                  </a:lnTo>
                  <a:lnTo>
                    <a:pt x="0" y="19050"/>
                  </a:lnTo>
                  <a:lnTo>
                    <a:pt x="46736" y="381000"/>
                  </a:lnTo>
                  <a:lnTo>
                    <a:pt x="0" y="742950"/>
                  </a:lnTo>
                  <a:lnTo>
                    <a:pt x="105664" y="742950"/>
                  </a:lnTo>
                  <a:lnTo>
                    <a:pt x="152400" y="381000"/>
                  </a:lnTo>
                  <a:close/>
                </a:path>
                <a:path w="6448425" h="742950">
                  <a:moveTo>
                    <a:pt x="6448425" y="357124"/>
                  </a:moveTo>
                  <a:lnTo>
                    <a:pt x="6404610" y="0"/>
                  </a:lnTo>
                  <a:lnTo>
                    <a:pt x="6305550" y="0"/>
                  </a:lnTo>
                  <a:lnTo>
                    <a:pt x="6349365" y="357124"/>
                  </a:lnTo>
                  <a:lnTo>
                    <a:pt x="6305550" y="714375"/>
                  </a:lnTo>
                  <a:lnTo>
                    <a:pt x="6404610" y="714375"/>
                  </a:lnTo>
                  <a:lnTo>
                    <a:pt x="6448425" y="357124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81625" y="2047875"/>
              <a:ext cx="304800" cy="304800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67825" y="2085975"/>
              <a:ext cx="257175" cy="247650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357187" y="4100576"/>
              <a:ext cx="2172335" cy="714375"/>
            </a:xfrm>
            <a:custGeom>
              <a:avLst/>
              <a:gdLst/>
              <a:ahLst/>
              <a:cxnLst/>
              <a:rect l="l" t="t" r="r" b="b"/>
              <a:pathLst>
                <a:path w="2172335" h="714375">
                  <a:moveTo>
                    <a:pt x="2099373" y="0"/>
                  </a:moveTo>
                  <a:lnTo>
                    <a:pt x="72313" y="0"/>
                  </a:lnTo>
                  <a:lnTo>
                    <a:pt x="44164" y="5665"/>
                  </a:lnTo>
                  <a:lnTo>
                    <a:pt x="21178" y="21129"/>
                  </a:lnTo>
                  <a:lnTo>
                    <a:pt x="5682" y="44094"/>
                  </a:lnTo>
                  <a:lnTo>
                    <a:pt x="0" y="72262"/>
                  </a:lnTo>
                  <a:lnTo>
                    <a:pt x="0" y="641985"/>
                  </a:lnTo>
                  <a:lnTo>
                    <a:pt x="5682" y="670173"/>
                  </a:lnTo>
                  <a:lnTo>
                    <a:pt x="21178" y="693181"/>
                  </a:lnTo>
                  <a:lnTo>
                    <a:pt x="44164" y="708689"/>
                  </a:lnTo>
                  <a:lnTo>
                    <a:pt x="72313" y="714375"/>
                  </a:lnTo>
                  <a:lnTo>
                    <a:pt x="2099373" y="714375"/>
                  </a:lnTo>
                  <a:lnTo>
                    <a:pt x="2127561" y="708689"/>
                  </a:lnTo>
                  <a:lnTo>
                    <a:pt x="2150570" y="693181"/>
                  </a:lnTo>
                  <a:lnTo>
                    <a:pt x="2166078" y="670173"/>
                  </a:lnTo>
                  <a:lnTo>
                    <a:pt x="2171763" y="641985"/>
                  </a:lnTo>
                  <a:lnTo>
                    <a:pt x="2171763" y="72262"/>
                  </a:lnTo>
                  <a:lnTo>
                    <a:pt x="2166078" y="44094"/>
                  </a:lnTo>
                  <a:lnTo>
                    <a:pt x="2150570" y="21129"/>
                  </a:lnTo>
                  <a:lnTo>
                    <a:pt x="2127561" y="5665"/>
                  </a:lnTo>
                  <a:lnTo>
                    <a:pt x="20993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57187" y="4100576"/>
              <a:ext cx="2172335" cy="714375"/>
            </a:xfrm>
            <a:custGeom>
              <a:avLst/>
              <a:gdLst/>
              <a:ahLst/>
              <a:cxnLst/>
              <a:rect l="l" t="t" r="r" b="b"/>
              <a:pathLst>
                <a:path w="2172335" h="714375">
                  <a:moveTo>
                    <a:pt x="0" y="72262"/>
                  </a:moveTo>
                  <a:lnTo>
                    <a:pt x="5682" y="44094"/>
                  </a:lnTo>
                  <a:lnTo>
                    <a:pt x="21178" y="21129"/>
                  </a:lnTo>
                  <a:lnTo>
                    <a:pt x="44164" y="5665"/>
                  </a:lnTo>
                  <a:lnTo>
                    <a:pt x="72313" y="0"/>
                  </a:lnTo>
                  <a:lnTo>
                    <a:pt x="2099373" y="0"/>
                  </a:lnTo>
                  <a:lnTo>
                    <a:pt x="2127561" y="5665"/>
                  </a:lnTo>
                  <a:lnTo>
                    <a:pt x="2150570" y="21129"/>
                  </a:lnTo>
                  <a:lnTo>
                    <a:pt x="2166078" y="44094"/>
                  </a:lnTo>
                  <a:lnTo>
                    <a:pt x="2171763" y="72262"/>
                  </a:lnTo>
                  <a:lnTo>
                    <a:pt x="2171763" y="641985"/>
                  </a:lnTo>
                  <a:lnTo>
                    <a:pt x="2166078" y="670173"/>
                  </a:lnTo>
                  <a:lnTo>
                    <a:pt x="2150570" y="693181"/>
                  </a:lnTo>
                  <a:lnTo>
                    <a:pt x="2127561" y="708689"/>
                  </a:lnTo>
                  <a:lnTo>
                    <a:pt x="2099373" y="714375"/>
                  </a:lnTo>
                  <a:lnTo>
                    <a:pt x="72313" y="714375"/>
                  </a:lnTo>
                  <a:lnTo>
                    <a:pt x="44164" y="708689"/>
                  </a:lnTo>
                  <a:lnTo>
                    <a:pt x="21178" y="693181"/>
                  </a:lnTo>
                  <a:lnTo>
                    <a:pt x="5682" y="670173"/>
                  </a:lnTo>
                  <a:lnTo>
                    <a:pt x="0" y="641985"/>
                  </a:lnTo>
                  <a:lnTo>
                    <a:pt x="0" y="7226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411797" y="5181282"/>
            <a:ext cx="11169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Current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status: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1797" y="5439409"/>
            <a:ext cx="1842135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35"/>
              </a:lnSpc>
              <a:spcBef>
                <a:spcPts val="100"/>
              </a:spcBef>
              <a:tabLst>
                <a:tab pos="929005" algn="l"/>
              </a:tabLst>
            </a:pPr>
            <a:r>
              <a:rPr dirty="0" sz="1200" spc="-10">
                <a:solidFill>
                  <a:srgbClr val="F5E38B"/>
                </a:solidFill>
                <a:latin typeface="Microsoft Sans Serif"/>
                <a:cs typeface="Microsoft Sans Serif"/>
              </a:rPr>
              <a:t>Insurance</a:t>
            </a:r>
            <a:r>
              <a:rPr dirty="0" sz="1200">
                <a:solidFill>
                  <a:srgbClr val="F5E38B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10">
                <a:solidFill>
                  <a:srgbClr val="F5E38B"/>
                </a:solidFill>
                <a:latin typeface="Microsoft Sans Serif"/>
                <a:cs typeface="Microsoft Sans Serif"/>
              </a:rPr>
              <a:t>Rating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ts val="1435"/>
              </a:lnSpc>
              <a:tabLst>
                <a:tab pos="1235075" algn="l"/>
              </a:tabLst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Assessments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(testing),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543810" y="5620067"/>
            <a:ext cx="69278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016125" y="5439409"/>
            <a:ext cx="1833880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1435"/>
              </a:lnSpc>
              <a:spcBef>
                <a:spcPts val="100"/>
              </a:spcBef>
              <a:tabLst>
                <a:tab pos="299720" algn="l"/>
                <a:tab pos="1265555" algn="l"/>
              </a:tabLst>
            </a:pP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	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Behavioral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Maturity</a:t>
            </a:r>
            <a:endParaRPr sz="1200">
              <a:latin typeface="Microsoft Sans Serif"/>
              <a:cs typeface="Microsoft Sans Serif"/>
            </a:endParaRPr>
          </a:p>
          <a:p>
            <a:pPr algn="r" marR="5080">
              <a:lnSpc>
                <a:spcPts val="1435"/>
              </a:lnSpc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Risk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11797" y="5801359"/>
            <a:ext cx="269557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Assessment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model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under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development.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48640" y="4158932"/>
            <a:ext cx="1774825" cy="585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435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Ratings</a:t>
            </a:r>
            <a:r>
              <a:rPr dirty="0" sz="1200" spc="-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for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  <a:p>
            <a:pPr algn="ctr" marL="1270">
              <a:lnSpc>
                <a:spcPts val="1435"/>
              </a:lnSpc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financial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sector</a:t>
            </a:r>
            <a:endParaRPr sz="1200">
              <a:latin typeface="Arial"/>
              <a:cs typeface="Arial"/>
            </a:endParaRPr>
          </a:p>
          <a:p>
            <a:pPr algn="ctr" marR="269875">
              <a:lnSpc>
                <a:spcPct val="100000"/>
              </a:lnSpc>
              <a:spcBef>
                <a:spcPts val="215"/>
              </a:spcBef>
            </a:pP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API</a:t>
            </a:r>
            <a:endParaRPr sz="110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25"/>
              </a:spcBef>
            </a:pPr>
            <a:r>
              <a:rPr dirty="0" spc="100"/>
              <a:t>Analytical</a:t>
            </a:r>
            <a:r>
              <a:rPr dirty="0" spc="245"/>
              <a:t> </a:t>
            </a:r>
            <a:r>
              <a:rPr dirty="0" spc="100"/>
              <a:t>initiatives</a:t>
            </a:r>
            <a:r>
              <a:rPr dirty="0" spc="285"/>
              <a:t> </a:t>
            </a:r>
            <a:r>
              <a:rPr dirty="0" spc="60"/>
              <a:t>of</a:t>
            </a:r>
            <a:r>
              <a:rPr dirty="0" spc="215"/>
              <a:t> </a:t>
            </a:r>
            <a:r>
              <a:rPr dirty="0" spc="75"/>
              <a:t>JSC</a:t>
            </a:r>
            <a:r>
              <a:rPr dirty="0" spc="245"/>
              <a:t> </a:t>
            </a:r>
            <a:r>
              <a:rPr dirty="0" spc="40"/>
              <a:t>GKB</a:t>
            </a:r>
          </a:p>
        </p:txBody>
      </p:sp>
      <p:sp>
        <p:nvSpPr>
          <p:cNvPr id="37" name="object 37" descr=""/>
          <p:cNvSpPr txBox="1"/>
          <p:nvPr/>
        </p:nvSpPr>
        <p:spPr>
          <a:xfrm>
            <a:off x="4591684" y="5151691"/>
            <a:ext cx="3297554" cy="934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1435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Insurance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Rating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ct val="99100"/>
              </a:lnSpc>
              <a:spcBef>
                <a:spcPts val="1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This</a:t>
            </a:r>
            <a:r>
              <a:rPr dirty="0" sz="1200" spc="3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1200" spc="3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indicator</a:t>
            </a:r>
            <a:r>
              <a:rPr dirty="0" sz="12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client</a:t>
            </a:r>
            <a:r>
              <a:rPr dirty="0" sz="1200" spc="3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reliability</a:t>
            </a:r>
            <a:r>
              <a:rPr dirty="0" sz="12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1200" spc="2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r>
              <a:rPr dirty="0" sz="1200" spc="10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industry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helps</a:t>
            </a:r>
            <a:r>
              <a:rPr dirty="0" sz="1200" spc="10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foster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1200" spc="10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culture</a:t>
            </a:r>
            <a:r>
              <a:rPr dirty="0" sz="1200" spc="10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of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voluntary</a:t>
            </a:r>
            <a:r>
              <a:rPr dirty="0" sz="1200" spc="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r>
              <a:rPr dirty="0" sz="1200" spc="2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22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motivates</a:t>
            </a:r>
            <a:r>
              <a:rPr dirty="0" sz="1200" spc="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responsible financial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behavior.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39" name="object 3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254634" y="1471231"/>
            <a:ext cx="639953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Creation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 national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14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ratings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insurance and</a:t>
            </a:r>
            <a:r>
              <a:rPr dirty="0" sz="14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credit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assessment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of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citizens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634047" y="2734309"/>
            <a:ext cx="1502410" cy="67691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Ratings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interface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for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citizens</a:t>
            </a:r>
            <a:endParaRPr sz="1200">
              <a:latin typeface="Arial"/>
              <a:cs typeface="Arial"/>
            </a:endParaRPr>
          </a:p>
          <a:p>
            <a:pPr algn="ctr" marL="9525">
              <a:lnSpc>
                <a:spcPct val="100000"/>
              </a:lnSpc>
              <a:spcBef>
                <a:spcPts val="88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eGov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Mobile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638175" y="3190875"/>
            <a:ext cx="8236584" cy="1607185"/>
            <a:chOff x="638175" y="3190875"/>
            <a:chExt cx="8236584" cy="1607185"/>
          </a:xfrm>
        </p:grpSpPr>
        <p:pic>
          <p:nvPicPr>
            <p:cNvPr id="44" name="object 4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8175" y="3190875"/>
              <a:ext cx="247650" cy="257175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3205226" y="3748151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5592826" y="0"/>
                  </a:moveTo>
                  <a:lnTo>
                    <a:pt x="74422" y="0"/>
                  </a:lnTo>
                  <a:lnTo>
                    <a:pt x="45434" y="5842"/>
                  </a:lnTo>
                  <a:lnTo>
                    <a:pt x="21780" y="21780"/>
                  </a:lnTo>
                  <a:lnTo>
                    <a:pt x="5842" y="45434"/>
                  </a:lnTo>
                  <a:lnTo>
                    <a:pt x="0" y="74422"/>
                  </a:lnTo>
                  <a:lnTo>
                    <a:pt x="0" y="973201"/>
                  </a:lnTo>
                  <a:lnTo>
                    <a:pt x="5842" y="1002208"/>
                  </a:lnTo>
                  <a:lnTo>
                    <a:pt x="21780" y="1025905"/>
                  </a:lnTo>
                  <a:lnTo>
                    <a:pt x="45434" y="1041888"/>
                  </a:lnTo>
                  <a:lnTo>
                    <a:pt x="74422" y="1047750"/>
                  </a:lnTo>
                  <a:lnTo>
                    <a:pt x="5592826" y="1047750"/>
                  </a:lnTo>
                  <a:lnTo>
                    <a:pt x="5621833" y="1041888"/>
                  </a:lnTo>
                  <a:lnTo>
                    <a:pt x="5645531" y="1025906"/>
                  </a:lnTo>
                  <a:lnTo>
                    <a:pt x="5661513" y="1002208"/>
                  </a:lnTo>
                  <a:lnTo>
                    <a:pt x="5667375" y="973201"/>
                  </a:lnTo>
                  <a:lnTo>
                    <a:pt x="5667375" y="74422"/>
                  </a:lnTo>
                  <a:lnTo>
                    <a:pt x="5661513" y="45434"/>
                  </a:lnTo>
                  <a:lnTo>
                    <a:pt x="5645531" y="21780"/>
                  </a:lnTo>
                  <a:lnTo>
                    <a:pt x="5621833" y="5842"/>
                  </a:lnTo>
                  <a:lnTo>
                    <a:pt x="559282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3205226" y="3748151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0" y="74422"/>
                  </a:moveTo>
                  <a:lnTo>
                    <a:pt x="5842" y="45434"/>
                  </a:lnTo>
                  <a:lnTo>
                    <a:pt x="21780" y="21780"/>
                  </a:lnTo>
                  <a:lnTo>
                    <a:pt x="45434" y="5842"/>
                  </a:lnTo>
                  <a:lnTo>
                    <a:pt x="74422" y="0"/>
                  </a:lnTo>
                  <a:lnTo>
                    <a:pt x="5592826" y="0"/>
                  </a:lnTo>
                  <a:lnTo>
                    <a:pt x="5621833" y="5842"/>
                  </a:lnTo>
                  <a:lnTo>
                    <a:pt x="5645531" y="21780"/>
                  </a:lnTo>
                  <a:lnTo>
                    <a:pt x="5661513" y="45434"/>
                  </a:lnTo>
                  <a:lnTo>
                    <a:pt x="5667375" y="74422"/>
                  </a:lnTo>
                  <a:lnTo>
                    <a:pt x="5667375" y="973201"/>
                  </a:lnTo>
                  <a:lnTo>
                    <a:pt x="5661513" y="1002208"/>
                  </a:lnTo>
                  <a:lnTo>
                    <a:pt x="5645531" y="1025906"/>
                  </a:lnTo>
                  <a:lnTo>
                    <a:pt x="5621833" y="1041888"/>
                  </a:lnTo>
                  <a:lnTo>
                    <a:pt x="5592826" y="1047750"/>
                  </a:lnTo>
                  <a:lnTo>
                    <a:pt x="74422" y="1047750"/>
                  </a:lnTo>
                  <a:lnTo>
                    <a:pt x="45434" y="1041888"/>
                  </a:lnTo>
                  <a:lnTo>
                    <a:pt x="21780" y="1025905"/>
                  </a:lnTo>
                  <a:lnTo>
                    <a:pt x="5842" y="1002208"/>
                  </a:lnTo>
                  <a:lnTo>
                    <a:pt x="0" y="973201"/>
                  </a:lnTo>
                  <a:lnTo>
                    <a:pt x="0" y="7442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3365500" y="2591373"/>
            <a:ext cx="4725035" cy="628650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Insurance</a:t>
            </a:r>
            <a:r>
              <a:rPr dirty="0" sz="12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rating</a:t>
            </a:r>
            <a:endParaRPr sz="12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44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950" spc="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9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indicator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assessing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reliability,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improving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financial</a:t>
            </a:r>
            <a:r>
              <a:rPr dirty="0" sz="9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literacy,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endParaRPr sz="950">
              <a:latin typeface="Microsoft Sans Serif"/>
              <a:cs typeface="Microsoft Sans Serif"/>
            </a:endParaRPr>
          </a:p>
          <a:p>
            <a:pPr marL="3048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encouraging</a:t>
            </a:r>
            <a:r>
              <a:rPr dirty="0" sz="95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participation</a:t>
            </a:r>
            <a:r>
              <a:rPr dirty="0" sz="950" spc="1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</a:t>
            </a:r>
            <a:r>
              <a:rPr dirty="0" sz="95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voluntary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insurance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318509" y="3742885"/>
            <a:ext cx="5320665" cy="654050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Credit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Rating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+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Recommendation</a:t>
            </a:r>
            <a:r>
              <a:rPr dirty="0" sz="1200" spc="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Model*</a:t>
            </a:r>
            <a:endParaRPr sz="1200">
              <a:latin typeface="Arial"/>
              <a:cs typeface="Arial"/>
            </a:endParaRPr>
          </a:p>
          <a:p>
            <a:pPr marL="77470">
              <a:lnSpc>
                <a:spcPct val="100000"/>
              </a:lnSpc>
              <a:spcBef>
                <a:spcPts val="53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Creation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9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digital</a:t>
            </a:r>
            <a:r>
              <a:rPr dirty="0" sz="9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profile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95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citizen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with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individual</a:t>
            </a:r>
            <a:r>
              <a:rPr dirty="0" sz="95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credit</a:t>
            </a:r>
            <a:r>
              <a:rPr dirty="0" sz="9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rating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system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personal</a:t>
            </a:r>
            <a:endParaRPr sz="950">
              <a:latin typeface="Microsoft Sans Serif"/>
              <a:cs typeface="Microsoft Sans Serif"/>
            </a:endParaRPr>
          </a:p>
          <a:p>
            <a:pPr marL="77470">
              <a:lnSpc>
                <a:spcPct val="100000"/>
              </a:lnSpc>
              <a:spcBef>
                <a:spcPts val="60"/>
              </a:spcBef>
            </a:pP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recommendations</a:t>
            </a:r>
            <a:r>
              <a:rPr dirty="0" sz="9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9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improve</a:t>
            </a:r>
            <a:r>
              <a:rPr dirty="0" sz="9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the</a:t>
            </a:r>
            <a:r>
              <a:rPr dirty="0" sz="9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indicator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8540115" y="5122227"/>
            <a:ext cx="3317240" cy="752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1435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Expected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Credit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Rating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Result: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ct val="99000"/>
              </a:lnSpc>
              <a:spcBef>
                <a:spcPts val="1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Allows</a:t>
            </a:r>
            <a:r>
              <a:rPr dirty="0" sz="1200" spc="48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citizens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not</a:t>
            </a:r>
            <a:r>
              <a:rPr dirty="0" sz="1200" spc="4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only</a:t>
            </a:r>
            <a:r>
              <a:rPr dirty="0" sz="1200" spc="8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200" spc="4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track</a:t>
            </a:r>
            <a:r>
              <a:rPr dirty="0" sz="1200" spc="45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their</a:t>
            </a:r>
            <a:r>
              <a:rPr dirty="0" sz="1200" spc="45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credit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history</a:t>
            </a:r>
            <a:r>
              <a:rPr dirty="0" sz="120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but</a:t>
            </a:r>
            <a:r>
              <a:rPr dirty="0" sz="120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also</a:t>
            </a:r>
            <a:r>
              <a:rPr dirty="0" sz="120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2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receive</a:t>
            </a:r>
            <a:r>
              <a:rPr dirty="0" sz="120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steps</a:t>
            </a:r>
            <a:r>
              <a:rPr dirty="0" sz="120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</a:t>
            </a:r>
            <a:r>
              <a:rPr dirty="0" sz="12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and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restore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it.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980439" y="3431095"/>
            <a:ext cx="740410" cy="5480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6350">
              <a:lnSpc>
                <a:spcPct val="155800"/>
              </a:lnSpc>
              <a:spcBef>
                <a:spcPts val="9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id.mkb.kz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Arman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Bot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3383534" y="3336671"/>
            <a:ext cx="36061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MLOps, LightGBM,</a:t>
            </a:r>
            <a:r>
              <a:rPr dirty="0" sz="9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XGBoost</a:t>
            </a:r>
            <a:r>
              <a:rPr dirty="0" sz="900" spc="-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,</a:t>
            </a:r>
            <a:r>
              <a:rPr dirty="0" sz="9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SHAP/LIME,</a:t>
            </a:r>
            <a:r>
              <a:rPr dirty="0" sz="900" spc="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Ensemble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 models,</a:t>
            </a:r>
            <a:r>
              <a:rPr dirty="0" sz="9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Optuna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3392170" y="4507483"/>
            <a:ext cx="327532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MLOps,</a:t>
            </a:r>
            <a:r>
              <a:rPr dirty="0" sz="9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LightGBM,</a:t>
            </a:r>
            <a:r>
              <a:rPr dirty="0" sz="9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Ensemble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models,</a:t>
            </a:r>
            <a:r>
              <a:rPr dirty="0" sz="9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PD,</a:t>
            </a:r>
            <a:r>
              <a:rPr dirty="0" sz="9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Optuna,</a:t>
            </a:r>
            <a:r>
              <a:rPr dirty="0" sz="9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SHAP/LIME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247650" y="6058852"/>
            <a:ext cx="3362325" cy="77914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76530" marR="5080">
              <a:lnSpc>
                <a:spcPct val="104299"/>
              </a:lnSpc>
              <a:spcBef>
                <a:spcPts val="40"/>
              </a:spcBef>
            </a:pPr>
            <a:r>
              <a:rPr dirty="0" sz="1200">
                <a:solidFill>
                  <a:srgbClr val="F5E38B"/>
                </a:solidFill>
                <a:latin typeface="Microsoft Sans Serif"/>
                <a:cs typeface="Microsoft Sans Serif"/>
              </a:rPr>
              <a:t>Credit</a:t>
            </a:r>
            <a:r>
              <a:rPr dirty="0" sz="1200" spc="-3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5E38B"/>
                </a:solidFill>
                <a:latin typeface="Microsoft Sans Serif"/>
                <a:cs typeface="Microsoft Sans Serif"/>
              </a:rPr>
              <a:t>Rating</a:t>
            </a:r>
            <a:r>
              <a:rPr dirty="0" sz="1200" spc="-1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-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Logic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Calculation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Indicators Testing</a:t>
            </a:r>
            <a:endParaRPr sz="1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*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LLM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connection</a:t>
            </a:r>
            <a:r>
              <a:rPr dirty="0" sz="9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plan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FFFFF"/>
                </a:solidFill>
                <a:latin typeface="Microsoft Sans Serif"/>
                <a:cs typeface="Microsoft Sans Serif"/>
              </a:rPr>
              <a:t>2026</a:t>
            </a:r>
            <a:endParaRPr sz="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3135" y="1546098"/>
              <a:ext cx="10274439" cy="50547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2192000" cy="1238250"/>
            </a:xfrm>
            <a:custGeom>
              <a:avLst/>
              <a:gdLst/>
              <a:ahLst/>
              <a:cxnLst/>
              <a:rect l="l" t="t" r="r" b="b"/>
              <a:pathLst>
                <a:path w="12192000" h="1238250">
                  <a:moveTo>
                    <a:pt x="12192000" y="0"/>
                  </a:moveTo>
                  <a:lnTo>
                    <a:pt x="0" y="0"/>
                  </a:lnTo>
                  <a:lnTo>
                    <a:pt x="0" y="1238250"/>
                  </a:lnTo>
                  <a:lnTo>
                    <a:pt x="12192000" y="123825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162C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11830050" y="190500"/>
            <a:ext cx="361950" cy="2381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3180" rIns="0" bIns="0" rtlCol="0" vert="horz">
            <a:spAutoFit/>
          </a:bodyPr>
          <a:lstStyle/>
          <a:p>
            <a:pPr marL="203200">
              <a:lnSpc>
                <a:spcPct val="100000"/>
              </a:lnSpc>
              <a:spcBef>
                <a:spcPts val="34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9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228600"/>
            <a:ext cx="12105640" cy="5420995"/>
            <a:chOff x="0" y="228600"/>
            <a:chExt cx="12105640" cy="5420995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7175"/>
              <a:ext cx="1228724" cy="35242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2549" y="285750"/>
              <a:ext cx="409575" cy="35242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85899" y="228600"/>
              <a:ext cx="142875" cy="3238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5474" y="390525"/>
              <a:ext cx="2495550" cy="11430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405126" y="1738375"/>
              <a:ext cx="4933950" cy="3907790"/>
            </a:xfrm>
            <a:custGeom>
              <a:avLst/>
              <a:gdLst/>
              <a:ahLst/>
              <a:cxnLst/>
              <a:rect l="l" t="t" r="r" b="b"/>
              <a:pathLst>
                <a:path w="4933950" h="3907790">
                  <a:moveTo>
                    <a:pt x="0" y="38100"/>
                  </a:moveTo>
                  <a:lnTo>
                    <a:pt x="0" y="3878186"/>
                  </a:lnTo>
                </a:path>
                <a:path w="4933950" h="3907790">
                  <a:moveTo>
                    <a:pt x="2495550" y="28575"/>
                  </a:moveTo>
                  <a:lnTo>
                    <a:pt x="2495550" y="3907586"/>
                  </a:lnTo>
                </a:path>
                <a:path w="4933950" h="3907790">
                  <a:moveTo>
                    <a:pt x="4933950" y="0"/>
                  </a:moveTo>
                  <a:lnTo>
                    <a:pt x="4933950" y="387901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14299" y="1628775"/>
              <a:ext cx="11981815" cy="0"/>
            </a:xfrm>
            <a:custGeom>
              <a:avLst/>
              <a:gdLst/>
              <a:ahLst/>
              <a:cxnLst/>
              <a:rect l="l" t="t" r="r" b="b"/>
              <a:pathLst>
                <a:path w="11981815" h="0">
                  <a:moveTo>
                    <a:pt x="0" y="0"/>
                  </a:moveTo>
                  <a:lnTo>
                    <a:pt x="11981434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617" rIns="0" bIns="0" rtlCol="0" vert="horz">
            <a:spAutoFit/>
          </a:bodyPr>
          <a:lstStyle/>
          <a:p>
            <a:pPr marL="314325">
              <a:lnSpc>
                <a:spcPct val="100000"/>
              </a:lnSpc>
              <a:spcBef>
                <a:spcPts val="130"/>
              </a:spcBef>
            </a:pPr>
            <a:r>
              <a:rPr dirty="0"/>
              <a:t>A</a:t>
            </a:r>
            <a:r>
              <a:rPr dirty="0" spc="155"/>
              <a:t> </a:t>
            </a:r>
            <a:r>
              <a:rPr dirty="0" spc="100"/>
              <a:t>unified</a:t>
            </a:r>
            <a:r>
              <a:rPr dirty="0" spc="235"/>
              <a:t> </a:t>
            </a:r>
            <a:r>
              <a:rPr dirty="0" spc="100"/>
              <a:t>platform</a:t>
            </a:r>
            <a:r>
              <a:rPr dirty="0" spc="195"/>
              <a:t> </a:t>
            </a:r>
            <a:r>
              <a:rPr dirty="0" spc="65"/>
              <a:t>is</a:t>
            </a:r>
            <a:r>
              <a:rPr dirty="0" spc="270"/>
              <a:t> </a:t>
            </a:r>
            <a:r>
              <a:rPr dirty="0" spc="70"/>
              <a:t>the</a:t>
            </a:r>
            <a:r>
              <a:rPr dirty="0" spc="270"/>
              <a:t> </a:t>
            </a:r>
            <a:r>
              <a:rPr dirty="0" spc="95"/>
              <a:t>basis</a:t>
            </a:r>
            <a:r>
              <a:rPr dirty="0" spc="195"/>
              <a:t> </a:t>
            </a:r>
            <a:r>
              <a:rPr dirty="0" spc="65"/>
              <a:t>for</a:t>
            </a:r>
            <a:r>
              <a:rPr dirty="0" spc="235"/>
              <a:t> </a:t>
            </a:r>
            <a:r>
              <a:rPr dirty="0" spc="90"/>
              <a:t>all</a:t>
            </a:r>
            <a:r>
              <a:rPr dirty="0" spc="160"/>
              <a:t> </a:t>
            </a:r>
            <a:r>
              <a:rPr dirty="0" spc="65"/>
              <a:t>AI</a:t>
            </a:r>
            <a:r>
              <a:rPr dirty="0" spc="229"/>
              <a:t> </a:t>
            </a:r>
            <a:r>
              <a:rPr dirty="0" spc="90"/>
              <a:t>agents</a:t>
            </a:r>
            <a:r>
              <a:rPr dirty="0" spc="270"/>
              <a:t> </a:t>
            </a:r>
            <a:r>
              <a:rPr dirty="0" spc="65"/>
              <a:t>of</a:t>
            </a:r>
            <a:r>
              <a:rPr dirty="0" spc="195"/>
              <a:t> </a:t>
            </a:r>
            <a:r>
              <a:rPr dirty="0" spc="70"/>
              <a:t>the</a:t>
            </a:r>
            <a:r>
              <a:rPr dirty="0" spc="195"/>
              <a:t> </a:t>
            </a:r>
            <a:r>
              <a:rPr dirty="0" spc="80"/>
              <a:t>Anti</a:t>
            </a:r>
            <a:r>
              <a:rPr dirty="0" spc="-265"/>
              <a:t> </a:t>
            </a:r>
            <a:r>
              <a:rPr dirty="0" spc="114"/>
              <a:t>-</a:t>
            </a:r>
            <a:r>
              <a:rPr dirty="0" spc="85"/>
              <a:t>Fraud</a:t>
            </a:r>
            <a:r>
              <a:rPr dirty="0" spc="270"/>
              <a:t> </a:t>
            </a:r>
            <a:r>
              <a:rPr dirty="0" spc="80"/>
              <a:t>Center</a:t>
            </a:r>
          </a:p>
        </p:txBody>
      </p:sp>
      <p:sp>
        <p:nvSpPr>
          <p:cNvPr id="15" name="object 15" descr=""/>
          <p:cNvSpPr txBox="1"/>
          <p:nvPr/>
        </p:nvSpPr>
        <p:spPr>
          <a:xfrm>
            <a:off x="749300" y="1229931"/>
            <a:ext cx="1142365" cy="42100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04775" marR="5080" indent="-92075">
              <a:lnSpc>
                <a:spcPct val="105200"/>
              </a:lnSpc>
              <a:spcBef>
                <a:spcPts val="50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Interfaces</a:t>
            </a:r>
            <a:r>
              <a:rPr dirty="0" sz="1250" spc="1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interactions</a:t>
            </a:r>
            <a:endParaRPr sz="12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121405" y="1221740"/>
            <a:ext cx="1256030" cy="420370"/>
          </a:xfrm>
          <a:prstGeom prst="rect">
            <a:avLst/>
          </a:prstGeom>
        </p:spPr>
        <p:txBody>
          <a:bodyPr wrap="square" lIns="0" tIns="5715" rIns="0" bIns="0" rtlCol="0" vert="horz">
            <a:spAutoFit/>
          </a:bodyPr>
          <a:lstStyle/>
          <a:p>
            <a:pPr marL="99695" marR="5080" indent="-87630">
              <a:lnSpc>
                <a:spcPct val="105200"/>
              </a:lnSpc>
              <a:spcBef>
                <a:spcPts val="4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r>
              <a:rPr dirty="0" sz="1250" spc="2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orchestration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961379" y="1341437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0654283" y="1329372"/>
            <a:ext cx="106680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50" spc="1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sources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123825" y="1927288"/>
            <a:ext cx="11935460" cy="4873625"/>
            <a:chOff x="123825" y="1927288"/>
            <a:chExt cx="11935460" cy="4873625"/>
          </a:xfrm>
        </p:grpSpPr>
        <p:sp>
          <p:nvSpPr>
            <p:cNvPr id="20" name="object 20" descr=""/>
            <p:cNvSpPr/>
            <p:nvPr/>
          </p:nvSpPr>
          <p:spPr>
            <a:xfrm>
              <a:off x="157162" y="19288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57162" y="19288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28587" y="2748026"/>
              <a:ext cx="2142490" cy="0"/>
            </a:xfrm>
            <a:custGeom>
              <a:avLst/>
              <a:gdLst/>
              <a:ahLst/>
              <a:cxnLst/>
              <a:rect l="l" t="t" r="r" b="b"/>
              <a:pathLst>
                <a:path w="2142490" h="0">
                  <a:moveTo>
                    <a:pt x="0" y="0"/>
                  </a:moveTo>
                  <a:lnTo>
                    <a:pt x="2142045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576576" y="1928876"/>
              <a:ext cx="2114550" cy="628650"/>
            </a:xfrm>
            <a:custGeom>
              <a:avLst/>
              <a:gdLst/>
              <a:ahLst/>
              <a:cxnLst/>
              <a:rect l="l" t="t" r="r" b="b"/>
              <a:pathLst>
                <a:path w="2114550" h="628650">
                  <a:moveTo>
                    <a:pt x="205079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050796" y="628650"/>
                  </a:lnTo>
                  <a:lnTo>
                    <a:pt x="2075598" y="623635"/>
                  </a:lnTo>
                  <a:lnTo>
                    <a:pt x="2095865" y="609965"/>
                  </a:lnTo>
                  <a:lnTo>
                    <a:pt x="2109535" y="589698"/>
                  </a:lnTo>
                  <a:lnTo>
                    <a:pt x="2114550" y="564896"/>
                  </a:lnTo>
                  <a:lnTo>
                    <a:pt x="2114550" y="63626"/>
                  </a:lnTo>
                  <a:lnTo>
                    <a:pt x="2109535" y="38844"/>
                  </a:lnTo>
                  <a:lnTo>
                    <a:pt x="2095865" y="18621"/>
                  </a:lnTo>
                  <a:lnTo>
                    <a:pt x="2075598" y="4994"/>
                  </a:lnTo>
                  <a:lnTo>
                    <a:pt x="205079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76576" y="1928876"/>
              <a:ext cx="2114550" cy="628650"/>
            </a:xfrm>
            <a:custGeom>
              <a:avLst/>
              <a:gdLst/>
              <a:ahLst/>
              <a:cxnLst/>
              <a:rect l="l" t="t" r="r" b="b"/>
              <a:pathLst>
                <a:path w="211455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050796" y="0"/>
                  </a:lnTo>
                  <a:lnTo>
                    <a:pt x="2075598" y="4994"/>
                  </a:lnTo>
                  <a:lnTo>
                    <a:pt x="2095865" y="18621"/>
                  </a:lnTo>
                  <a:lnTo>
                    <a:pt x="2109535" y="38844"/>
                  </a:lnTo>
                  <a:lnTo>
                    <a:pt x="2114550" y="63626"/>
                  </a:lnTo>
                  <a:lnTo>
                    <a:pt x="2114550" y="564896"/>
                  </a:lnTo>
                  <a:lnTo>
                    <a:pt x="2109535" y="589698"/>
                  </a:lnTo>
                  <a:lnTo>
                    <a:pt x="2095865" y="609965"/>
                  </a:lnTo>
                  <a:lnTo>
                    <a:pt x="2075598" y="623635"/>
                  </a:lnTo>
                  <a:lnTo>
                    <a:pt x="205079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8587" y="5815012"/>
              <a:ext cx="11925935" cy="981075"/>
            </a:xfrm>
            <a:custGeom>
              <a:avLst/>
              <a:gdLst/>
              <a:ahLst/>
              <a:cxnLst/>
              <a:rect l="l" t="t" r="r" b="b"/>
              <a:pathLst>
                <a:path w="11925935" h="981075">
                  <a:moveTo>
                    <a:pt x="0" y="48996"/>
                  </a:moveTo>
                  <a:lnTo>
                    <a:pt x="3849" y="29923"/>
                  </a:lnTo>
                  <a:lnTo>
                    <a:pt x="14349" y="14349"/>
                  </a:lnTo>
                  <a:lnTo>
                    <a:pt x="29923" y="3849"/>
                  </a:lnTo>
                  <a:lnTo>
                    <a:pt x="48996" y="0"/>
                  </a:lnTo>
                  <a:lnTo>
                    <a:pt x="11876341" y="0"/>
                  </a:lnTo>
                  <a:lnTo>
                    <a:pt x="11895413" y="3849"/>
                  </a:lnTo>
                  <a:lnTo>
                    <a:pt x="11910996" y="14349"/>
                  </a:lnTo>
                  <a:lnTo>
                    <a:pt x="11921507" y="29923"/>
                  </a:lnTo>
                  <a:lnTo>
                    <a:pt x="11925363" y="48996"/>
                  </a:lnTo>
                  <a:lnTo>
                    <a:pt x="11925363" y="932078"/>
                  </a:lnTo>
                  <a:lnTo>
                    <a:pt x="11921507" y="951150"/>
                  </a:lnTo>
                  <a:lnTo>
                    <a:pt x="11910996" y="966724"/>
                  </a:lnTo>
                  <a:lnTo>
                    <a:pt x="11895413" y="977224"/>
                  </a:lnTo>
                  <a:lnTo>
                    <a:pt x="11876341" y="981075"/>
                  </a:lnTo>
                  <a:lnTo>
                    <a:pt x="48996" y="981075"/>
                  </a:lnTo>
                  <a:lnTo>
                    <a:pt x="29923" y="977224"/>
                  </a:lnTo>
                  <a:lnTo>
                    <a:pt x="14349" y="966724"/>
                  </a:lnTo>
                  <a:lnTo>
                    <a:pt x="3849" y="951150"/>
                  </a:lnTo>
                  <a:lnTo>
                    <a:pt x="0" y="932078"/>
                  </a:lnTo>
                  <a:lnTo>
                    <a:pt x="0" y="48996"/>
                  </a:lnTo>
                  <a:close/>
                </a:path>
              </a:pathLst>
            </a:custGeom>
            <a:ln w="9525">
              <a:solidFill>
                <a:srgbClr val="3AFFC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450" y="5962650"/>
              <a:ext cx="209550" cy="171450"/>
            </a:xfrm>
            <a:prstGeom prst="rect">
              <a:avLst/>
            </a:prstGeom>
          </p:spPr>
        </p:pic>
      </p:grpSp>
      <p:sp>
        <p:nvSpPr>
          <p:cNvPr id="27" name="object 27" descr=""/>
          <p:cNvSpPr txBox="1"/>
          <p:nvPr/>
        </p:nvSpPr>
        <p:spPr>
          <a:xfrm>
            <a:off x="135274" y="5905659"/>
            <a:ext cx="11912600" cy="451484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348615">
              <a:lnSpc>
                <a:spcPct val="100000"/>
              </a:lnSpc>
              <a:spcBef>
                <a:spcPts val="229"/>
              </a:spcBef>
            </a:pP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Note.</a:t>
            </a:r>
            <a:endParaRPr sz="1400">
              <a:latin typeface="Arial"/>
              <a:cs typeface="Arial"/>
            </a:endParaRPr>
          </a:p>
          <a:p>
            <a:pPr marL="34861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During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implementation,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the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architecture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tools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used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may</a:t>
            </a:r>
            <a:r>
              <a:rPr dirty="0" sz="12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be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adjusted.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107950" y="1304925"/>
            <a:ext cx="10179050" cy="3283585"/>
            <a:chOff x="107950" y="1304925"/>
            <a:chExt cx="10179050" cy="3283585"/>
          </a:xfrm>
        </p:grpSpPr>
        <p:sp>
          <p:nvSpPr>
            <p:cNvPr id="29" name="object 29" descr=""/>
            <p:cNvSpPr/>
            <p:nvPr/>
          </p:nvSpPr>
          <p:spPr>
            <a:xfrm>
              <a:off x="2343150" y="2933699"/>
              <a:ext cx="5076825" cy="742950"/>
            </a:xfrm>
            <a:custGeom>
              <a:avLst/>
              <a:gdLst/>
              <a:ahLst/>
              <a:cxnLst/>
              <a:rect l="l" t="t" r="r" b="b"/>
              <a:pathLst>
                <a:path w="5076825" h="742950">
                  <a:moveTo>
                    <a:pt x="142875" y="381000"/>
                  </a:moveTo>
                  <a:lnTo>
                    <a:pt x="99060" y="19050"/>
                  </a:lnTo>
                  <a:lnTo>
                    <a:pt x="0" y="19050"/>
                  </a:lnTo>
                  <a:lnTo>
                    <a:pt x="43815" y="381000"/>
                  </a:lnTo>
                  <a:lnTo>
                    <a:pt x="0" y="742950"/>
                  </a:lnTo>
                  <a:lnTo>
                    <a:pt x="99060" y="742950"/>
                  </a:lnTo>
                  <a:lnTo>
                    <a:pt x="142875" y="381000"/>
                  </a:lnTo>
                  <a:close/>
                </a:path>
                <a:path w="5076825" h="742950">
                  <a:moveTo>
                    <a:pt x="2638425" y="371475"/>
                  </a:moveTo>
                  <a:lnTo>
                    <a:pt x="2594610" y="9525"/>
                  </a:lnTo>
                  <a:lnTo>
                    <a:pt x="2495550" y="9525"/>
                  </a:lnTo>
                  <a:lnTo>
                    <a:pt x="2539365" y="371475"/>
                  </a:lnTo>
                  <a:lnTo>
                    <a:pt x="2495550" y="733425"/>
                  </a:lnTo>
                  <a:lnTo>
                    <a:pt x="2594610" y="733425"/>
                  </a:lnTo>
                  <a:lnTo>
                    <a:pt x="2638425" y="371475"/>
                  </a:lnTo>
                  <a:close/>
                </a:path>
                <a:path w="5076825" h="742950">
                  <a:moveTo>
                    <a:pt x="5076825" y="361950"/>
                  </a:moveTo>
                  <a:lnTo>
                    <a:pt x="5033010" y="0"/>
                  </a:lnTo>
                  <a:lnTo>
                    <a:pt x="4933950" y="0"/>
                  </a:lnTo>
                  <a:lnTo>
                    <a:pt x="4977765" y="361950"/>
                  </a:lnTo>
                  <a:lnTo>
                    <a:pt x="4933950" y="723900"/>
                  </a:lnTo>
                  <a:lnTo>
                    <a:pt x="5033010" y="723900"/>
                  </a:lnTo>
                  <a:lnTo>
                    <a:pt x="5076825" y="36195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275" y="1323975"/>
              <a:ext cx="228600" cy="228600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8925" y="1323975"/>
              <a:ext cx="228600" cy="228600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29275" y="1304925"/>
              <a:ext cx="304800" cy="3048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039350" y="1304925"/>
              <a:ext cx="247650" cy="247650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109537" y="2909950"/>
              <a:ext cx="2162810" cy="676275"/>
            </a:xfrm>
            <a:custGeom>
              <a:avLst/>
              <a:gdLst/>
              <a:ahLst/>
              <a:cxnLst/>
              <a:rect l="l" t="t" r="r" b="b"/>
              <a:pathLst>
                <a:path w="2162810" h="676275">
                  <a:moveTo>
                    <a:pt x="2093658" y="0"/>
                  </a:moveTo>
                  <a:lnTo>
                    <a:pt x="68465" y="0"/>
                  </a:lnTo>
                  <a:lnTo>
                    <a:pt x="41812" y="5373"/>
                  </a:lnTo>
                  <a:lnTo>
                    <a:pt x="20050" y="20034"/>
                  </a:lnTo>
                  <a:lnTo>
                    <a:pt x="5379" y="41790"/>
                  </a:lnTo>
                  <a:lnTo>
                    <a:pt x="0" y="68452"/>
                  </a:lnTo>
                  <a:lnTo>
                    <a:pt x="0" y="607695"/>
                  </a:lnTo>
                  <a:lnTo>
                    <a:pt x="5379" y="634376"/>
                  </a:lnTo>
                  <a:lnTo>
                    <a:pt x="20050" y="656177"/>
                  </a:lnTo>
                  <a:lnTo>
                    <a:pt x="41812" y="670881"/>
                  </a:lnTo>
                  <a:lnTo>
                    <a:pt x="68465" y="676275"/>
                  </a:lnTo>
                  <a:lnTo>
                    <a:pt x="2093658" y="676275"/>
                  </a:lnTo>
                  <a:lnTo>
                    <a:pt x="2120340" y="670881"/>
                  </a:lnTo>
                  <a:lnTo>
                    <a:pt x="2142140" y="656177"/>
                  </a:lnTo>
                  <a:lnTo>
                    <a:pt x="2156844" y="634376"/>
                  </a:lnTo>
                  <a:lnTo>
                    <a:pt x="2162238" y="607695"/>
                  </a:lnTo>
                  <a:lnTo>
                    <a:pt x="2162238" y="68452"/>
                  </a:lnTo>
                  <a:lnTo>
                    <a:pt x="2156844" y="41790"/>
                  </a:lnTo>
                  <a:lnTo>
                    <a:pt x="2142140" y="20034"/>
                  </a:lnTo>
                  <a:lnTo>
                    <a:pt x="2120340" y="5373"/>
                  </a:lnTo>
                  <a:lnTo>
                    <a:pt x="209365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09537" y="2909950"/>
              <a:ext cx="2162810" cy="676275"/>
            </a:xfrm>
            <a:custGeom>
              <a:avLst/>
              <a:gdLst/>
              <a:ahLst/>
              <a:cxnLst/>
              <a:rect l="l" t="t" r="r" b="b"/>
              <a:pathLst>
                <a:path w="2162810" h="676275">
                  <a:moveTo>
                    <a:pt x="0" y="68452"/>
                  </a:moveTo>
                  <a:lnTo>
                    <a:pt x="5379" y="41790"/>
                  </a:lnTo>
                  <a:lnTo>
                    <a:pt x="20050" y="20034"/>
                  </a:lnTo>
                  <a:lnTo>
                    <a:pt x="41812" y="5373"/>
                  </a:lnTo>
                  <a:lnTo>
                    <a:pt x="68465" y="0"/>
                  </a:lnTo>
                  <a:lnTo>
                    <a:pt x="2093658" y="0"/>
                  </a:lnTo>
                  <a:lnTo>
                    <a:pt x="2120340" y="5373"/>
                  </a:lnTo>
                  <a:lnTo>
                    <a:pt x="2142140" y="20034"/>
                  </a:lnTo>
                  <a:lnTo>
                    <a:pt x="2156844" y="41790"/>
                  </a:lnTo>
                  <a:lnTo>
                    <a:pt x="2162238" y="68452"/>
                  </a:lnTo>
                  <a:lnTo>
                    <a:pt x="2162238" y="607695"/>
                  </a:lnTo>
                  <a:lnTo>
                    <a:pt x="2156844" y="634376"/>
                  </a:lnTo>
                  <a:lnTo>
                    <a:pt x="2142140" y="656177"/>
                  </a:lnTo>
                  <a:lnTo>
                    <a:pt x="2120340" y="670881"/>
                  </a:lnTo>
                  <a:lnTo>
                    <a:pt x="2093658" y="676275"/>
                  </a:lnTo>
                  <a:lnTo>
                    <a:pt x="68465" y="676275"/>
                  </a:lnTo>
                  <a:lnTo>
                    <a:pt x="41812" y="670881"/>
                  </a:lnTo>
                  <a:lnTo>
                    <a:pt x="20050" y="656177"/>
                  </a:lnTo>
                  <a:lnTo>
                    <a:pt x="5379" y="634376"/>
                  </a:lnTo>
                  <a:lnTo>
                    <a:pt x="0" y="607695"/>
                  </a:lnTo>
                  <a:lnTo>
                    <a:pt x="0" y="6845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8587" y="3814826"/>
              <a:ext cx="2165985" cy="8890"/>
            </a:xfrm>
            <a:custGeom>
              <a:avLst/>
              <a:gdLst/>
              <a:ahLst/>
              <a:cxnLst/>
              <a:rect l="l" t="t" r="r" b="b"/>
              <a:pathLst>
                <a:path w="2165985" h="8889">
                  <a:moveTo>
                    <a:pt x="0" y="0"/>
                  </a:moveTo>
                  <a:lnTo>
                    <a:pt x="2165413" y="8381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28587" y="3910076"/>
              <a:ext cx="2172335" cy="676275"/>
            </a:xfrm>
            <a:custGeom>
              <a:avLst/>
              <a:gdLst/>
              <a:ahLst/>
              <a:cxnLst/>
              <a:rect l="l" t="t" r="r" b="b"/>
              <a:pathLst>
                <a:path w="2172335" h="676275">
                  <a:moveTo>
                    <a:pt x="2103183" y="0"/>
                  </a:moveTo>
                  <a:lnTo>
                    <a:pt x="68465" y="0"/>
                  </a:lnTo>
                  <a:lnTo>
                    <a:pt x="41812" y="5373"/>
                  </a:lnTo>
                  <a:lnTo>
                    <a:pt x="20050" y="20034"/>
                  </a:lnTo>
                  <a:lnTo>
                    <a:pt x="5379" y="41790"/>
                  </a:lnTo>
                  <a:lnTo>
                    <a:pt x="0" y="68453"/>
                  </a:lnTo>
                  <a:lnTo>
                    <a:pt x="0" y="607694"/>
                  </a:lnTo>
                  <a:lnTo>
                    <a:pt x="5379" y="634376"/>
                  </a:lnTo>
                  <a:lnTo>
                    <a:pt x="20050" y="656177"/>
                  </a:lnTo>
                  <a:lnTo>
                    <a:pt x="41812" y="670881"/>
                  </a:lnTo>
                  <a:lnTo>
                    <a:pt x="68465" y="676275"/>
                  </a:lnTo>
                  <a:lnTo>
                    <a:pt x="2103183" y="676275"/>
                  </a:lnTo>
                  <a:lnTo>
                    <a:pt x="2129865" y="670881"/>
                  </a:lnTo>
                  <a:lnTo>
                    <a:pt x="2151665" y="656177"/>
                  </a:lnTo>
                  <a:lnTo>
                    <a:pt x="2166369" y="634376"/>
                  </a:lnTo>
                  <a:lnTo>
                    <a:pt x="2171763" y="607694"/>
                  </a:lnTo>
                  <a:lnTo>
                    <a:pt x="2171763" y="68453"/>
                  </a:lnTo>
                  <a:lnTo>
                    <a:pt x="2166369" y="41790"/>
                  </a:lnTo>
                  <a:lnTo>
                    <a:pt x="2151665" y="20034"/>
                  </a:lnTo>
                  <a:lnTo>
                    <a:pt x="2129865" y="5373"/>
                  </a:lnTo>
                  <a:lnTo>
                    <a:pt x="210318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28587" y="3910076"/>
              <a:ext cx="2172335" cy="676275"/>
            </a:xfrm>
            <a:custGeom>
              <a:avLst/>
              <a:gdLst/>
              <a:ahLst/>
              <a:cxnLst/>
              <a:rect l="l" t="t" r="r" b="b"/>
              <a:pathLst>
                <a:path w="2172335" h="676275">
                  <a:moveTo>
                    <a:pt x="0" y="68453"/>
                  </a:moveTo>
                  <a:lnTo>
                    <a:pt x="5379" y="41790"/>
                  </a:lnTo>
                  <a:lnTo>
                    <a:pt x="20050" y="20034"/>
                  </a:lnTo>
                  <a:lnTo>
                    <a:pt x="41812" y="5373"/>
                  </a:lnTo>
                  <a:lnTo>
                    <a:pt x="68465" y="0"/>
                  </a:lnTo>
                  <a:lnTo>
                    <a:pt x="2103183" y="0"/>
                  </a:lnTo>
                  <a:lnTo>
                    <a:pt x="2129865" y="5373"/>
                  </a:lnTo>
                  <a:lnTo>
                    <a:pt x="2151665" y="20034"/>
                  </a:lnTo>
                  <a:lnTo>
                    <a:pt x="2166369" y="41790"/>
                  </a:lnTo>
                  <a:lnTo>
                    <a:pt x="2171763" y="68453"/>
                  </a:lnTo>
                  <a:lnTo>
                    <a:pt x="2171763" y="607694"/>
                  </a:lnTo>
                  <a:lnTo>
                    <a:pt x="2166369" y="634376"/>
                  </a:lnTo>
                  <a:lnTo>
                    <a:pt x="2151665" y="656177"/>
                  </a:lnTo>
                  <a:lnTo>
                    <a:pt x="2129865" y="670881"/>
                  </a:lnTo>
                  <a:lnTo>
                    <a:pt x="2103183" y="676275"/>
                  </a:lnTo>
                  <a:lnTo>
                    <a:pt x="68465" y="676275"/>
                  </a:lnTo>
                  <a:lnTo>
                    <a:pt x="41812" y="670881"/>
                  </a:lnTo>
                  <a:lnTo>
                    <a:pt x="20050" y="656177"/>
                  </a:lnTo>
                  <a:lnTo>
                    <a:pt x="5379" y="634376"/>
                  </a:lnTo>
                  <a:lnTo>
                    <a:pt x="0" y="607694"/>
                  </a:lnTo>
                  <a:lnTo>
                    <a:pt x="0" y="68453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247967" y="1910778"/>
            <a:ext cx="1965325" cy="57912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560070" marR="5080" indent="-547370">
              <a:lnSpc>
                <a:spcPts val="1430"/>
              </a:lnSpc>
              <a:spcBef>
                <a:spcPts val="155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Orchestration</a:t>
            </a:r>
            <a:r>
              <a:rPr dirty="0" sz="12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of</a:t>
            </a:r>
            <a:r>
              <a:rPr dirty="0" sz="1200" spc="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dialogues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and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actions</a:t>
            </a:r>
            <a:endParaRPr sz="1200">
              <a:latin typeface="Arial"/>
              <a:cs typeface="Arial"/>
            </a:endParaRPr>
          </a:p>
          <a:p>
            <a:pPr marL="652780">
              <a:lnSpc>
                <a:spcPct val="100000"/>
              </a:lnSpc>
              <a:spcBef>
                <a:spcPts val="114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LangGraph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95630" y="2944495"/>
            <a:ext cx="1280160" cy="57848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ctr" marL="12700" marR="5080">
              <a:lnSpc>
                <a:spcPct val="105000"/>
              </a:lnSpc>
              <a:spcBef>
                <a:spcPts val="2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Service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layer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integrations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FastAPI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918210" y="3975036"/>
            <a:ext cx="622935" cy="4959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Caching</a:t>
            </a:r>
            <a:endParaRPr sz="1200">
              <a:latin typeface="Arial"/>
              <a:cs typeface="Arial"/>
            </a:endParaRPr>
          </a:p>
          <a:p>
            <a:pPr algn="ctr" marR="25400">
              <a:lnSpc>
                <a:spcPct val="100000"/>
              </a:lnSpc>
              <a:spcBef>
                <a:spcPts val="93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Redis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2813050" y="1945554"/>
            <a:ext cx="1658620" cy="547370"/>
          </a:xfrm>
          <a:prstGeom prst="rect">
            <a:avLst/>
          </a:prstGeom>
        </p:spPr>
        <p:txBody>
          <a:bodyPr wrap="square" lIns="0" tIns="984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7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Managing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all</a:t>
            </a:r>
            <a:r>
              <a:rPr dirty="0" sz="1200" spc="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pipelines</a:t>
            </a:r>
            <a:endParaRPr sz="1200">
              <a:latin typeface="Arial"/>
              <a:cs typeface="Arial"/>
            </a:endParaRPr>
          </a:p>
          <a:p>
            <a:pPr algn="ctr" marL="60325">
              <a:lnSpc>
                <a:spcPct val="100000"/>
              </a:lnSpc>
              <a:spcBef>
                <a:spcPts val="66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DolphinScheduler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2554351" y="2763901"/>
            <a:ext cx="2247900" cy="1843405"/>
            <a:chOff x="2554351" y="2763901"/>
            <a:chExt cx="2247900" cy="1843405"/>
          </a:xfrm>
        </p:grpSpPr>
        <p:sp>
          <p:nvSpPr>
            <p:cNvPr id="44" name="object 44" descr=""/>
            <p:cNvSpPr/>
            <p:nvPr/>
          </p:nvSpPr>
          <p:spPr>
            <a:xfrm>
              <a:off x="2557526" y="2767076"/>
              <a:ext cx="2197100" cy="0"/>
            </a:xfrm>
            <a:custGeom>
              <a:avLst/>
              <a:gdLst/>
              <a:ahLst/>
              <a:cxnLst/>
              <a:rect l="l" t="t" r="r" b="b"/>
              <a:pathLst>
                <a:path w="2197100" h="0">
                  <a:moveTo>
                    <a:pt x="0" y="0"/>
                  </a:moveTo>
                  <a:lnTo>
                    <a:pt x="2196846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567051" y="28909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1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1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102231" y="685800"/>
                  </a:lnTo>
                  <a:lnTo>
                    <a:pt x="2129266" y="680338"/>
                  </a:lnTo>
                  <a:lnTo>
                    <a:pt x="2151348" y="665448"/>
                  </a:lnTo>
                  <a:lnTo>
                    <a:pt x="2166239" y="643366"/>
                  </a:lnTo>
                  <a:lnTo>
                    <a:pt x="2171700" y="616331"/>
                  </a:lnTo>
                  <a:lnTo>
                    <a:pt x="2171700" y="69341"/>
                  </a:lnTo>
                  <a:lnTo>
                    <a:pt x="2166239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567051" y="28909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1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1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9" y="42326"/>
                  </a:lnTo>
                  <a:lnTo>
                    <a:pt x="2171700" y="69341"/>
                  </a:lnTo>
                  <a:lnTo>
                    <a:pt x="2171700" y="616331"/>
                  </a:lnTo>
                  <a:lnTo>
                    <a:pt x="2166239" y="643366"/>
                  </a:lnTo>
                  <a:lnTo>
                    <a:pt x="2151348" y="665448"/>
                  </a:lnTo>
                  <a:lnTo>
                    <a:pt x="2129266" y="680338"/>
                  </a:lnTo>
                  <a:lnTo>
                    <a:pt x="2102231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557526" y="38243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586101" y="3919601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6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092706" y="685800"/>
                  </a:lnTo>
                  <a:lnTo>
                    <a:pt x="2119741" y="680338"/>
                  </a:lnTo>
                  <a:lnTo>
                    <a:pt x="2141823" y="665448"/>
                  </a:lnTo>
                  <a:lnTo>
                    <a:pt x="2156714" y="643366"/>
                  </a:lnTo>
                  <a:lnTo>
                    <a:pt x="2162175" y="616331"/>
                  </a:lnTo>
                  <a:lnTo>
                    <a:pt x="2162175" y="69342"/>
                  </a:lnTo>
                  <a:lnTo>
                    <a:pt x="2156714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586101" y="3919601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6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4" y="42326"/>
                  </a:lnTo>
                  <a:lnTo>
                    <a:pt x="2162175" y="69342"/>
                  </a:lnTo>
                  <a:lnTo>
                    <a:pt x="2162175" y="616331"/>
                  </a:lnTo>
                  <a:lnTo>
                    <a:pt x="2156714" y="643366"/>
                  </a:lnTo>
                  <a:lnTo>
                    <a:pt x="2141823" y="665448"/>
                  </a:lnTo>
                  <a:lnTo>
                    <a:pt x="2119741" y="680338"/>
                  </a:lnTo>
                  <a:lnTo>
                    <a:pt x="2092706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2933700" y="2927667"/>
            <a:ext cx="1451610" cy="57912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algn="ctr" marL="12700" marR="5080">
              <a:lnSpc>
                <a:spcPct val="105100"/>
              </a:lnSpc>
              <a:spcBef>
                <a:spcPts val="3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Exchange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of</a:t>
            </a:r>
            <a:r>
              <a:rPr dirty="0" sz="12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events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between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 services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Kafka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2819019" y="3925242"/>
            <a:ext cx="1746250" cy="560070"/>
          </a:xfrm>
          <a:prstGeom prst="rect">
            <a:avLst/>
          </a:prstGeom>
        </p:spPr>
        <p:txBody>
          <a:bodyPr wrap="square" lIns="0" tIns="10541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Stream</a:t>
            </a:r>
            <a:r>
              <a:rPr dirty="0" sz="12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endParaRPr sz="1200">
              <a:latin typeface="Arial"/>
              <a:cs typeface="Arial"/>
            </a:endParaRPr>
          </a:p>
          <a:p>
            <a:pPr algn="ctr" marR="44450">
              <a:lnSpc>
                <a:spcPct val="100000"/>
              </a:lnSpc>
              <a:spcBef>
                <a:spcPts val="71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Flink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5051488" y="1917763"/>
            <a:ext cx="2117725" cy="2746375"/>
            <a:chOff x="5051488" y="1917763"/>
            <a:chExt cx="2117725" cy="2746375"/>
          </a:xfrm>
        </p:grpSpPr>
        <p:sp>
          <p:nvSpPr>
            <p:cNvPr id="53" name="object 53" descr=""/>
            <p:cNvSpPr/>
            <p:nvPr/>
          </p:nvSpPr>
          <p:spPr>
            <a:xfrm>
              <a:off x="5053076" y="1919351"/>
              <a:ext cx="2114550" cy="2743200"/>
            </a:xfrm>
            <a:custGeom>
              <a:avLst/>
              <a:gdLst/>
              <a:ahLst/>
              <a:cxnLst/>
              <a:rect l="l" t="t" r="r" b="b"/>
              <a:pathLst>
                <a:path w="2114550" h="2743200">
                  <a:moveTo>
                    <a:pt x="1900427" y="0"/>
                  </a:moveTo>
                  <a:lnTo>
                    <a:pt x="213995" y="0"/>
                  </a:lnTo>
                  <a:lnTo>
                    <a:pt x="164911" y="5649"/>
                  </a:lnTo>
                  <a:lnTo>
                    <a:pt x="119863" y="21741"/>
                  </a:lnTo>
                  <a:lnTo>
                    <a:pt x="80130" y="46996"/>
                  </a:lnTo>
                  <a:lnTo>
                    <a:pt x="46996" y="80130"/>
                  </a:lnTo>
                  <a:lnTo>
                    <a:pt x="21741" y="119863"/>
                  </a:lnTo>
                  <a:lnTo>
                    <a:pt x="5649" y="164911"/>
                  </a:lnTo>
                  <a:lnTo>
                    <a:pt x="0" y="213995"/>
                  </a:lnTo>
                  <a:lnTo>
                    <a:pt x="0" y="2529078"/>
                  </a:lnTo>
                  <a:lnTo>
                    <a:pt x="5649" y="2578161"/>
                  </a:lnTo>
                  <a:lnTo>
                    <a:pt x="21741" y="2623209"/>
                  </a:lnTo>
                  <a:lnTo>
                    <a:pt x="46996" y="2662942"/>
                  </a:lnTo>
                  <a:lnTo>
                    <a:pt x="80130" y="2696076"/>
                  </a:lnTo>
                  <a:lnTo>
                    <a:pt x="119863" y="2721331"/>
                  </a:lnTo>
                  <a:lnTo>
                    <a:pt x="164911" y="2737423"/>
                  </a:lnTo>
                  <a:lnTo>
                    <a:pt x="213995" y="2743073"/>
                  </a:lnTo>
                  <a:lnTo>
                    <a:pt x="1900427" y="2743073"/>
                  </a:lnTo>
                  <a:lnTo>
                    <a:pt x="1949518" y="2737423"/>
                  </a:lnTo>
                  <a:lnTo>
                    <a:pt x="1994584" y="2721331"/>
                  </a:lnTo>
                  <a:lnTo>
                    <a:pt x="2034342" y="2696076"/>
                  </a:lnTo>
                  <a:lnTo>
                    <a:pt x="2067503" y="2662942"/>
                  </a:lnTo>
                  <a:lnTo>
                    <a:pt x="2092783" y="2623209"/>
                  </a:lnTo>
                  <a:lnTo>
                    <a:pt x="2108893" y="2578161"/>
                  </a:lnTo>
                  <a:lnTo>
                    <a:pt x="2114550" y="2529078"/>
                  </a:lnTo>
                  <a:lnTo>
                    <a:pt x="2114550" y="213995"/>
                  </a:lnTo>
                  <a:lnTo>
                    <a:pt x="2108893" y="164911"/>
                  </a:lnTo>
                  <a:lnTo>
                    <a:pt x="2092783" y="119863"/>
                  </a:lnTo>
                  <a:lnTo>
                    <a:pt x="2067503" y="80130"/>
                  </a:lnTo>
                  <a:lnTo>
                    <a:pt x="2034342" y="46996"/>
                  </a:lnTo>
                  <a:lnTo>
                    <a:pt x="1994584" y="21741"/>
                  </a:lnTo>
                  <a:lnTo>
                    <a:pt x="1949518" y="5649"/>
                  </a:lnTo>
                  <a:lnTo>
                    <a:pt x="190042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053076" y="1919351"/>
              <a:ext cx="2114550" cy="2743200"/>
            </a:xfrm>
            <a:custGeom>
              <a:avLst/>
              <a:gdLst/>
              <a:ahLst/>
              <a:cxnLst/>
              <a:rect l="l" t="t" r="r" b="b"/>
              <a:pathLst>
                <a:path w="2114550" h="2743200">
                  <a:moveTo>
                    <a:pt x="0" y="213995"/>
                  </a:moveTo>
                  <a:lnTo>
                    <a:pt x="5649" y="164911"/>
                  </a:lnTo>
                  <a:lnTo>
                    <a:pt x="21741" y="119863"/>
                  </a:lnTo>
                  <a:lnTo>
                    <a:pt x="46996" y="80130"/>
                  </a:lnTo>
                  <a:lnTo>
                    <a:pt x="80130" y="46996"/>
                  </a:lnTo>
                  <a:lnTo>
                    <a:pt x="119863" y="21741"/>
                  </a:lnTo>
                  <a:lnTo>
                    <a:pt x="164911" y="5649"/>
                  </a:lnTo>
                  <a:lnTo>
                    <a:pt x="213995" y="0"/>
                  </a:lnTo>
                  <a:lnTo>
                    <a:pt x="1900427" y="0"/>
                  </a:lnTo>
                  <a:lnTo>
                    <a:pt x="1949518" y="5649"/>
                  </a:lnTo>
                  <a:lnTo>
                    <a:pt x="1994584" y="21741"/>
                  </a:lnTo>
                  <a:lnTo>
                    <a:pt x="2034342" y="46996"/>
                  </a:lnTo>
                  <a:lnTo>
                    <a:pt x="2067503" y="80130"/>
                  </a:lnTo>
                  <a:lnTo>
                    <a:pt x="2092783" y="119863"/>
                  </a:lnTo>
                  <a:lnTo>
                    <a:pt x="2108893" y="164911"/>
                  </a:lnTo>
                  <a:lnTo>
                    <a:pt x="2114550" y="213995"/>
                  </a:lnTo>
                  <a:lnTo>
                    <a:pt x="2114550" y="2529078"/>
                  </a:lnTo>
                  <a:lnTo>
                    <a:pt x="2108893" y="2578161"/>
                  </a:lnTo>
                  <a:lnTo>
                    <a:pt x="2092783" y="2623209"/>
                  </a:lnTo>
                  <a:lnTo>
                    <a:pt x="2067503" y="2662942"/>
                  </a:lnTo>
                  <a:lnTo>
                    <a:pt x="2034342" y="2696076"/>
                  </a:lnTo>
                  <a:lnTo>
                    <a:pt x="1994584" y="2721331"/>
                  </a:lnTo>
                  <a:lnTo>
                    <a:pt x="1949518" y="2737423"/>
                  </a:lnTo>
                  <a:lnTo>
                    <a:pt x="1900427" y="2743073"/>
                  </a:lnTo>
                  <a:lnTo>
                    <a:pt x="213995" y="2743073"/>
                  </a:lnTo>
                  <a:lnTo>
                    <a:pt x="164911" y="2737423"/>
                  </a:lnTo>
                  <a:lnTo>
                    <a:pt x="119863" y="2721331"/>
                  </a:lnTo>
                  <a:lnTo>
                    <a:pt x="80130" y="2696076"/>
                  </a:lnTo>
                  <a:lnTo>
                    <a:pt x="46996" y="2662942"/>
                  </a:lnTo>
                  <a:lnTo>
                    <a:pt x="21741" y="2623209"/>
                  </a:lnTo>
                  <a:lnTo>
                    <a:pt x="5649" y="2578161"/>
                  </a:lnTo>
                  <a:lnTo>
                    <a:pt x="0" y="2529078"/>
                  </a:lnTo>
                  <a:lnTo>
                    <a:pt x="0" y="213995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 descr=""/>
          <p:cNvSpPr txBox="1"/>
          <p:nvPr/>
        </p:nvSpPr>
        <p:spPr>
          <a:xfrm>
            <a:off x="5195315" y="2642552"/>
            <a:ext cx="1753235" cy="5314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 indent="-8890">
              <a:lnSpc>
                <a:spcPct val="99600"/>
              </a:lnSpc>
              <a:spcBef>
                <a:spcPts val="130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universal</a:t>
            </a:r>
            <a:r>
              <a:rPr dirty="0" sz="11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analyzing,</a:t>
            </a:r>
            <a:r>
              <a:rPr dirty="0" sz="11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understanding,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1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generating</a:t>
            </a:r>
            <a:r>
              <a:rPr dirty="0" sz="11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texts</a:t>
            </a:r>
            <a:endParaRPr sz="11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5195315" y="3300666"/>
            <a:ext cx="1760855" cy="86550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 indent="-8890">
              <a:lnSpc>
                <a:spcPct val="99600"/>
              </a:lnSpc>
              <a:spcBef>
                <a:spcPts val="130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Tasks:</a:t>
            </a:r>
            <a:r>
              <a:rPr dirty="0" sz="11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classification,</a:t>
            </a:r>
            <a:r>
              <a:rPr dirty="0" sz="11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fact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extraction,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report</a:t>
            </a:r>
            <a:r>
              <a:rPr dirty="0" sz="11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response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generation,</a:t>
            </a:r>
            <a:r>
              <a:rPr dirty="0" sz="1100" spc="5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NER,</a:t>
            </a:r>
            <a:r>
              <a:rPr dirty="0" sz="11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translation, summarization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5195315" y="4292536"/>
            <a:ext cx="127127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960" indent="-57150">
              <a:lnSpc>
                <a:spcPct val="100000"/>
              </a:lnSpc>
              <a:spcBef>
                <a:spcPts val="125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Working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via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vLLM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7402576" y="1763776"/>
            <a:ext cx="2465705" cy="3885565"/>
            <a:chOff x="7402576" y="1763776"/>
            <a:chExt cx="2465705" cy="3885565"/>
          </a:xfrm>
        </p:grpSpPr>
        <p:sp>
          <p:nvSpPr>
            <p:cNvPr id="59" name="object 59" descr=""/>
            <p:cNvSpPr/>
            <p:nvPr/>
          </p:nvSpPr>
          <p:spPr>
            <a:xfrm>
              <a:off x="9787001" y="1766951"/>
              <a:ext cx="0" cy="3879215"/>
            </a:xfrm>
            <a:custGeom>
              <a:avLst/>
              <a:gdLst/>
              <a:ahLst/>
              <a:cxnLst/>
              <a:rect l="l" t="t" r="r" b="b"/>
              <a:pathLst>
                <a:path w="0" h="3879215">
                  <a:moveTo>
                    <a:pt x="0" y="0"/>
                  </a:moveTo>
                  <a:lnTo>
                    <a:pt x="0" y="387901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472426" y="1928876"/>
              <a:ext cx="2105025" cy="628650"/>
            </a:xfrm>
            <a:custGeom>
              <a:avLst/>
              <a:gdLst/>
              <a:ahLst/>
              <a:cxnLst/>
              <a:rect l="l" t="t" r="r" b="b"/>
              <a:pathLst>
                <a:path w="2105025" h="628650">
                  <a:moveTo>
                    <a:pt x="2041271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041271" y="628650"/>
                  </a:lnTo>
                  <a:lnTo>
                    <a:pt x="2066073" y="623635"/>
                  </a:lnTo>
                  <a:lnTo>
                    <a:pt x="2086340" y="609965"/>
                  </a:lnTo>
                  <a:lnTo>
                    <a:pt x="2100010" y="589698"/>
                  </a:lnTo>
                  <a:lnTo>
                    <a:pt x="2105025" y="564896"/>
                  </a:lnTo>
                  <a:lnTo>
                    <a:pt x="2105025" y="63626"/>
                  </a:lnTo>
                  <a:lnTo>
                    <a:pt x="2100010" y="38844"/>
                  </a:lnTo>
                  <a:lnTo>
                    <a:pt x="2086340" y="18621"/>
                  </a:lnTo>
                  <a:lnTo>
                    <a:pt x="2066073" y="4994"/>
                  </a:lnTo>
                  <a:lnTo>
                    <a:pt x="204127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472426" y="1928876"/>
              <a:ext cx="2105025" cy="628650"/>
            </a:xfrm>
            <a:custGeom>
              <a:avLst/>
              <a:gdLst/>
              <a:ahLst/>
              <a:cxnLst/>
              <a:rect l="l" t="t" r="r" b="b"/>
              <a:pathLst>
                <a:path w="2105025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041271" y="0"/>
                  </a:lnTo>
                  <a:lnTo>
                    <a:pt x="2066073" y="4994"/>
                  </a:lnTo>
                  <a:lnTo>
                    <a:pt x="2086340" y="18621"/>
                  </a:lnTo>
                  <a:lnTo>
                    <a:pt x="2100010" y="38844"/>
                  </a:lnTo>
                  <a:lnTo>
                    <a:pt x="2105025" y="63626"/>
                  </a:lnTo>
                  <a:lnTo>
                    <a:pt x="2105025" y="564896"/>
                  </a:lnTo>
                  <a:lnTo>
                    <a:pt x="2100010" y="589698"/>
                  </a:lnTo>
                  <a:lnTo>
                    <a:pt x="2086340" y="609965"/>
                  </a:lnTo>
                  <a:lnTo>
                    <a:pt x="2066073" y="623635"/>
                  </a:lnTo>
                  <a:lnTo>
                    <a:pt x="2041271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9725025" y="294322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99059" y="0"/>
                  </a:moveTo>
                  <a:lnTo>
                    <a:pt x="0" y="0"/>
                  </a:lnTo>
                  <a:lnTo>
                    <a:pt x="43815" y="361950"/>
                  </a:lnTo>
                  <a:lnTo>
                    <a:pt x="0" y="723900"/>
                  </a:lnTo>
                  <a:lnTo>
                    <a:pt x="99059" y="723900"/>
                  </a:lnTo>
                  <a:lnTo>
                    <a:pt x="142875" y="361950"/>
                  </a:lnTo>
                  <a:lnTo>
                    <a:pt x="99059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7443851" y="2595626"/>
              <a:ext cx="2197100" cy="0"/>
            </a:xfrm>
            <a:custGeom>
              <a:avLst/>
              <a:gdLst/>
              <a:ahLst/>
              <a:cxnLst/>
              <a:rect l="l" t="t" r="r" b="b"/>
              <a:pathLst>
                <a:path w="2197100" h="0">
                  <a:moveTo>
                    <a:pt x="0" y="0"/>
                  </a:moveTo>
                  <a:lnTo>
                    <a:pt x="2196846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7462901" y="2728976"/>
              <a:ext cx="2162175" cy="676275"/>
            </a:xfrm>
            <a:custGeom>
              <a:avLst/>
              <a:gdLst/>
              <a:ahLst/>
              <a:cxnLst/>
              <a:rect l="l" t="t" r="r" b="b"/>
              <a:pathLst>
                <a:path w="2162175" h="676275">
                  <a:moveTo>
                    <a:pt x="2093595" y="0"/>
                  </a:moveTo>
                  <a:lnTo>
                    <a:pt x="68452" y="0"/>
                  </a:lnTo>
                  <a:lnTo>
                    <a:pt x="41790" y="5373"/>
                  </a:lnTo>
                  <a:lnTo>
                    <a:pt x="20034" y="20034"/>
                  </a:lnTo>
                  <a:lnTo>
                    <a:pt x="5373" y="41790"/>
                  </a:lnTo>
                  <a:lnTo>
                    <a:pt x="0" y="68452"/>
                  </a:lnTo>
                  <a:lnTo>
                    <a:pt x="0" y="607695"/>
                  </a:lnTo>
                  <a:lnTo>
                    <a:pt x="5373" y="634376"/>
                  </a:lnTo>
                  <a:lnTo>
                    <a:pt x="20034" y="656177"/>
                  </a:lnTo>
                  <a:lnTo>
                    <a:pt x="41790" y="670881"/>
                  </a:lnTo>
                  <a:lnTo>
                    <a:pt x="68452" y="676275"/>
                  </a:lnTo>
                  <a:lnTo>
                    <a:pt x="2093595" y="676275"/>
                  </a:lnTo>
                  <a:lnTo>
                    <a:pt x="2120276" y="670881"/>
                  </a:lnTo>
                  <a:lnTo>
                    <a:pt x="2142077" y="656177"/>
                  </a:lnTo>
                  <a:lnTo>
                    <a:pt x="2156781" y="634376"/>
                  </a:lnTo>
                  <a:lnTo>
                    <a:pt x="2162175" y="607695"/>
                  </a:lnTo>
                  <a:lnTo>
                    <a:pt x="2162175" y="68452"/>
                  </a:lnTo>
                  <a:lnTo>
                    <a:pt x="2156781" y="41790"/>
                  </a:lnTo>
                  <a:lnTo>
                    <a:pt x="2142077" y="20034"/>
                  </a:lnTo>
                  <a:lnTo>
                    <a:pt x="2120276" y="5373"/>
                  </a:lnTo>
                  <a:lnTo>
                    <a:pt x="209359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462901" y="2728976"/>
              <a:ext cx="2162175" cy="676275"/>
            </a:xfrm>
            <a:custGeom>
              <a:avLst/>
              <a:gdLst/>
              <a:ahLst/>
              <a:cxnLst/>
              <a:rect l="l" t="t" r="r" b="b"/>
              <a:pathLst>
                <a:path w="2162175" h="676275">
                  <a:moveTo>
                    <a:pt x="0" y="68452"/>
                  </a:moveTo>
                  <a:lnTo>
                    <a:pt x="5373" y="41790"/>
                  </a:lnTo>
                  <a:lnTo>
                    <a:pt x="20034" y="20034"/>
                  </a:lnTo>
                  <a:lnTo>
                    <a:pt x="41790" y="5373"/>
                  </a:lnTo>
                  <a:lnTo>
                    <a:pt x="68452" y="0"/>
                  </a:lnTo>
                  <a:lnTo>
                    <a:pt x="2093595" y="0"/>
                  </a:lnTo>
                  <a:lnTo>
                    <a:pt x="2120276" y="5373"/>
                  </a:lnTo>
                  <a:lnTo>
                    <a:pt x="2142077" y="20034"/>
                  </a:lnTo>
                  <a:lnTo>
                    <a:pt x="2156781" y="41790"/>
                  </a:lnTo>
                  <a:lnTo>
                    <a:pt x="2162175" y="68452"/>
                  </a:lnTo>
                  <a:lnTo>
                    <a:pt x="2162175" y="607695"/>
                  </a:lnTo>
                  <a:lnTo>
                    <a:pt x="2156781" y="634376"/>
                  </a:lnTo>
                  <a:lnTo>
                    <a:pt x="2142077" y="656177"/>
                  </a:lnTo>
                  <a:lnTo>
                    <a:pt x="2120276" y="670881"/>
                  </a:lnTo>
                  <a:lnTo>
                    <a:pt x="2093595" y="676275"/>
                  </a:lnTo>
                  <a:lnTo>
                    <a:pt x="68452" y="676275"/>
                  </a:lnTo>
                  <a:lnTo>
                    <a:pt x="41790" y="670881"/>
                  </a:lnTo>
                  <a:lnTo>
                    <a:pt x="20034" y="656177"/>
                  </a:lnTo>
                  <a:lnTo>
                    <a:pt x="5373" y="634376"/>
                  </a:lnTo>
                  <a:lnTo>
                    <a:pt x="0" y="607695"/>
                  </a:lnTo>
                  <a:lnTo>
                    <a:pt x="0" y="6845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7405751" y="3471926"/>
              <a:ext cx="2235200" cy="2540"/>
            </a:xfrm>
            <a:custGeom>
              <a:avLst/>
              <a:gdLst/>
              <a:ahLst/>
              <a:cxnLst/>
              <a:rect l="l" t="t" r="r" b="b"/>
              <a:pathLst>
                <a:path w="2235200" h="2539">
                  <a:moveTo>
                    <a:pt x="0" y="2412"/>
                  </a:moveTo>
                  <a:lnTo>
                    <a:pt x="223507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443851" y="35767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0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102230" y="685800"/>
                  </a:lnTo>
                  <a:lnTo>
                    <a:pt x="2129266" y="680338"/>
                  </a:lnTo>
                  <a:lnTo>
                    <a:pt x="2151348" y="665448"/>
                  </a:lnTo>
                  <a:lnTo>
                    <a:pt x="2166239" y="643366"/>
                  </a:lnTo>
                  <a:lnTo>
                    <a:pt x="2171700" y="616331"/>
                  </a:lnTo>
                  <a:lnTo>
                    <a:pt x="2171700" y="69342"/>
                  </a:lnTo>
                  <a:lnTo>
                    <a:pt x="2166238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7443851" y="35767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0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8" y="42326"/>
                  </a:lnTo>
                  <a:lnTo>
                    <a:pt x="2171700" y="69342"/>
                  </a:lnTo>
                  <a:lnTo>
                    <a:pt x="2171700" y="616331"/>
                  </a:lnTo>
                  <a:lnTo>
                    <a:pt x="2166239" y="643366"/>
                  </a:lnTo>
                  <a:lnTo>
                    <a:pt x="2151348" y="665448"/>
                  </a:lnTo>
                  <a:lnTo>
                    <a:pt x="2129266" y="680338"/>
                  </a:lnTo>
                  <a:lnTo>
                    <a:pt x="2102230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7674609" y="2771563"/>
            <a:ext cx="1690370" cy="61722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2700" marR="5080">
              <a:lnSpc>
                <a:spcPct val="110800"/>
              </a:lnSpc>
              <a:spcBef>
                <a:spcPts val="21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Politicians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and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Secrets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Politicians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OPA,</a:t>
            </a:r>
            <a:r>
              <a:rPr dirty="0" sz="1100" spc="5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secrets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Vault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7722234" y="3561054"/>
            <a:ext cx="1715135" cy="561340"/>
          </a:xfrm>
          <a:prstGeom prst="rect">
            <a:avLst/>
          </a:prstGeom>
        </p:spPr>
        <p:txBody>
          <a:bodyPr wrap="square" lIns="0" tIns="1060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3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Monitoring</a:t>
            </a:r>
            <a:r>
              <a:rPr dirty="0" sz="12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metrics</a:t>
            </a:r>
            <a:endParaRPr sz="1200">
              <a:latin typeface="Arial"/>
              <a:cs typeface="Arial"/>
            </a:endParaRPr>
          </a:p>
          <a:p>
            <a:pPr algn="ctr" marR="14604">
              <a:lnSpc>
                <a:spcPct val="100000"/>
              </a:lnSpc>
              <a:spcBef>
                <a:spcPts val="71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Prometheus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Grafana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1" name="object 71" descr=""/>
          <p:cNvGrpSpPr/>
          <p:nvPr/>
        </p:nvGrpSpPr>
        <p:grpSpPr>
          <a:xfrm>
            <a:off x="2535301" y="4707001"/>
            <a:ext cx="2247900" cy="786130"/>
            <a:chOff x="2535301" y="4707001"/>
            <a:chExt cx="2247900" cy="786130"/>
          </a:xfrm>
        </p:grpSpPr>
        <p:sp>
          <p:nvSpPr>
            <p:cNvPr id="72" name="object 72" descr=""/>
            <p:cNvSpPr/>
            <p:nvPr/>
          </p:nvSpPr>
          <p:spPr>
            <a:xfrm>
              <a:off x="2538476" y="4710176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576576" y="480542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6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9"/>
                  </a:lnTo>
                  <a:lnTo>
                    <a:pt x="69342" y="685800"/>
                  </a:lnTo>
                  <a:lnTo>
                    <a:pt x="2092706" y="685800"/>
                  </a:lnTo>
                  <a:lnTo>
                    <a:pt x="2119741" y="680339"/>
                  </a:lnTo>
                  <a:lnTo>
                    <a:pt x="2141823" y="665448"/>
                  </a:lnTo>
                  <a:lnTo>
                    <a:pt x="2156714" y="643366"/>
                  </a:lnTo>
                  <a:lnTo>
                    <a:pt x="2162175" y="616331"/>
                  </a:lnTo>
                  <a:lnTo>
                    <a:pt x="2162175" y="69342"/>
                  </a:lnTo>
                  <a:lnTo>
                    <a:pt x="2156714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576576" y="480542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6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4" y="42326"/>
                  </a:lnTo>
                  <a:lnTo>
                    <a:pt x="2162175" y="69342"/>
                  </a:lnTo>
                  <a:lnTo>
                    <a:pt x="2162175" y="616331"/>
                  </a:lnTo>
                  <a:lnTo>
                    <a:pt x="2156714" y="643366"/>
                  </a:lnTo>
                  <a:lnTo>
                    <a:pt x="2141823" y="665448"/>
                  </a:lnTo>
                  <a:lnTo>
                    <a:pt x="2119741" y="680339"/>
                  </a:lnTo>
                  <a:lnTo>
                    <a:pt x="2092706" y="685800"/>
                  </a:lnTo>
                  <a:lnTo>
                    <a:pt x="69342" y="685800"/>
                  </a:lnTo>
                  <a:lnTo>
                    <a:pt x="42326" y="680339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2698114" y="4826952"/>
            <a:ext cx="1918335" cy="57086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700" marR="5080" indent="-635">
              <a:lnSpc>
                <a:spcPct val="103000"/>
              </a:lnSpc>
              <a:spcBef>
                <a:spcPts val="6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Extracting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text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structure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from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documents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Tika,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Tesseract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Camelot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5420614" y="2108834"/>
            <a:ext cx="12153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Self-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hosted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00">
              <a:latin typeface="Arial"/>
              <a:cs typeface="Arial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8033131" y="1225867"/>
            <a:ext cx="1047750" cy="42100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 indent="13970">
              <a:lnSpc>
                <a:spcPct val="105200"/>
              </a:lnSpc>
              <a:spcBef>
                <a:spcPts val="50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Security</a:t>
            </a:r>
            <a:r>
              <a:rPr dirty="0" sz="1250" spc="1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observability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78" name="object 78" descr=""/>
          <p:cNvGrpSpPr/>
          <p:nvPr/>
        </p:nvGrpSpPr>
        <p:grpSpPr>
          <a:xfrm>
            <a:off x="7334250" y="1276350"/>
            <a:ext cx="2326005" cy="3655060"/>
            <a:chOff x="7334250" y="1276350"/>
            <a:chExt cx="2326005" cy="3655060"/>
          </a:xfrm>
        </p:grpSpPr>
        <p:pic>
          <p:nvPicPr>
            <p:cNvPr id="79" name="object 7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34250" y="1276350"/>
              <a:ext cx="304800" cy="304800"/>
            </a:xfrm>
            <a:prstGeom prst="rect">
              <a:avLst/>
            </a:prstGeom>
          </p:spPr>
        </p:pic>
        <p:sp>
          <p:nvSpPr>
            <p:cNvPr id="80" name="object 80" descr=""/>
            <p:cNvSpPr/>
            <p:nvPr/>
          </p:nvSpPr>
          <p:spPr>
            <a:xfrm>
              <a:off x="7415276" y="4310126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453376" y="4405376"/>
              <a:ext cx="2162175" cy="523875"/>
            </a:xfrm>
            <a:custGeom>
              <a:avLst/>
              <a:gdLst/>
              <a:ahLst/>
              <a:cxnLst/>
              <a:rect l="l" t="t" r="r" b="b"/>
              <a:pathLst>
                <a:path w="2162175" h="523875">
                  <a:moveTo>
                    <a:pt x="2109089" y="0"/>
                  </a:moveTo>
                  <a:lnTo>
                    <a:pt x="52958" y="0"/>
                  </a:lnTo>
                  <a:lnTo>
                    <a:pt x="32307" y="4149"/>
                  </a:lnTo>
                  <a:lnTo>
                    <a:pt x="15478" y="15478"/>
                  </a:lnTo>
                  <a:lnTo>
                    <a:pt x="4149" y="32307"/>
                  </a:lnTo>
                  <a:lnTo>
                    <a:pt x="0" y="52959"/>
                  </a:lnTo>
                  <a:lnTo>
                    <a:pt x="0" y="470788"/>
                  </a:lnTo>
                  <a:lnTo>
                    <a:pt x="4149" y="491460"/>
                  </a:lnTo>
                  <a:lnTo>
                    <a:pt x="15478" y="508333"/>
                  </a:lnTo>
                  <a:lnTo>
                    <a:pt x="32307" y="519705"/>
                  </a:lnTo>
                  <a:lnTo>
                    <a:pt x="52958" y="523875"/>
                  </a:lnTo>
                  <a:lnTo>
                    <a:pt x="2109089" y="523875"/>
                  </a:lnTo>
                  <a:lnTo>
                    <a:pt x="2129760" y="519705"/>
                  </a:lnTo>
                  <a:lnTo>
                    <a:pt x="2146633" y="508333"/>
                  </a:lnTo>
                  <a:lnTo>
                    <a:pt x="2158005" y="491460"/>
                  </a:lnTo>
                  <a:lnTo>
                    <a:pt x="2162175" y="470788"/>
                  </a:lnTo>
                  <a:lnTo>
                    <a:pt x="2162175" y="52959"/>
                  </a:lnTo>
                  <a:lnTo>
                    <a:pt x="2158005" y="32307"/>
                  </a:lnTo>
                  <a:lnTo>
                    <a:pt x="2146633" y="15478"/>
                  </a:lnTo>
                  <a:lnTo>
                    <a:pt x="2129760" y="4149"/>
                  </a:lnTo>
                  <a:lnTo>
                    <a:pt x="210908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453376" y="4405376"/>
              <a:ext cx="2162175" cy="523875"/>
            </a:xfrm>
            <a:custGeom>
              <a:avLst/>
              <a:gdLst/>
              <a:ahLst/>
              <a:cxnLst/>
              <a:rect l="l" t="t" r="r" b="b"/>
              <a:pathLst>
                <a:path w="2162175" h="523875">
                  <a:moveTo>
                    <a:pt x="0" y="52959"/>
                  </a:moveTo>
                  <a:lnTo>
                    <a:pt x="4149" y="32307"/>
                  </a:lnTo>
                  <a:lnTo>
                    <a:pt x="15478" y="15478"/>
                  </a:lnTo>
                  <a:lnTo>
                    <a:pt x="32307" y="4149"/>
                  </a:lnTo>
                  <a:lnTo>
                    <a:pt x="52958" y="0"/>
                  </a:lnTo>
                  <a:lnTo>
                    <a:pt x="2109089" y="0"/>
                  </a:lnTo>
                  <a:lnTo>
                    <a:pt x="2129760" y="4149"/>
                  </a:lnTo>
                  <a:lnTo>
                    <a:pt x="2146633" y="15478"/>
                  </a:lnTo>
                  <a:lnTo>
                    <a:pt x="2158005" y="32307"/>
                  </a:lnTo>
                  <a:lnTo>
                    <a:pt x="2162175" y="52959"/>
                  </a:lnTo>
                  <a:lnTo>
                    <a:pt x="2162175" y="470788"/>
                  </a:lnTo>
                  <a:lnTo>
                    <a:pt x="2158005" y="491460"/>
                  </a:lnTo>
                  <a:lnTo>
                    <a:pt x="2146633" y="508333"/>
                  </a:lnTo>
                  <a:lnTo>
                    <a:pt x="2129760" y="519705"/>
                  </a:lnTo>
                  <a:lnTo>
                    <a:pt x="2109089" y="523875"/>
                  </a:lnTo>
                  <a:lnTo>
                    <a:pt x="52958" y="523875"/>
                  </a:lnTo>
                  <a:lnTo>
                    <a:pt x="32307" y="519705"/>
                  </a:lnTo>
                  <a:lnTo>
                    <a:pt x="15478" y="508333"/>
                  </a:lnTo>
                  <a:lnTo>
                    <a:pt x="4149" y="491460"/>
                  </a:lnTo>
                  <a:lnTo>
                    <a:pt x="0" y="470788"/>
                  </a:lnTo>
                  <a:lnTo>
                    <a:pt x="0" y="5295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3" name="object 83" descr=""/>
          <p:cNvSpPr txBox="1"/>
          <p:nvPr/>
        </p:nvSpPr>
        <p:spPr>
          <a:xfrm>
            <a:off x="7919719" y="1999402"/>
            <a:ext cx="1248410" cy="44767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7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Access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control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Keycloak/Casdoor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8001381" y="4400929"/>
            <a:ext cx="1047750" cy="44894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algn="ctr" marL="5080">
              <a:lnSpc>
                <a:spcPct val="100000"/>
              </a:lnSpc>
              <a:spcBef>
                <a:spcPts val="38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Tracing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OpenTelemetry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5" name="object 85" descr=""/>
          <p:cNvGrpSpPr/>
          <p:nvPr/>
        </p:nvGrpSpPr>
        <p:grpSpPr>
          <a:xfrm>
            <a:off x="7431151" y="5002276"/>
            <a:ext cx="2247900" cy="748030"/>
            <a:chOff x="7431151" y="5002276"/>
            <a:chExt cx="2247900" cy="748030"/>
          </a:xfrm>
        </p:grpSpPr>
        <p:sp>
          <p:nvSpPr>
            <p:cNvPr id="86" name="object 86" descr=""/>
            <p:cNvSpPr/>
            <p:nvPr/>
          </p:nvSpPr>
          <p:spPr>
            <a:xfrm>
              <a:off x="7434326" y="50054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462901" y="50626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0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18"/>
                  </a:lnTo>
                  <a:lnTo>
                    <a:pt x="5441" y="643340"/>
                  </a:lnTo>
                  <a:lnTo>
                    <a:pt x="20288" y="665405"/>
                  </a:lnTo>
                  <a:lnTo>
                    <a:pt x="42326" y="680281"/>
                  </a:lnTo>
                  <a:lnTo>
                    <a:pt x="69342" y="685736"/>
                  </a:lnTo>
                  <a:lnTo>
                    <a:pt x="2102230" y="685736"/>
                  </a:lnTo>
                  <a:lnTo>
                    <a:pt x="2129266" y="680281"/>
                  </a:lnTo>
                  <a:lnTo>
                    <a:pt x="2151348" y="665405"/>
                  </a:lnTo>
                  <a:lnTo>
                    <a:pt x="2166239" y="643340"/>
                  </a:lnTo>
                  <a:lnTo>
                    <a:pt x="2171700" y="616318"/>
                  </a:lnTo>
                  <a:lnTo>
                    <a:pt x="2171700" y="69342"/>
                  </a:lnTo>
                  <a:lnTo>
                    <a:pt x="2166238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462901" y="50626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0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8" y="42326"/>
                  </a:lnTo>
                  <a:lnTo>
                    <a:pt x="2171700" y="69342"/>
                  </a:lnTo>
                  <a:lnTo>
                    <a:pt x="2171700" y="616318"/>
                  </a:lnTo>
                  <a:lnTo>
                    <a:pt x="2166239" y="643340"/>
                  </a:lnTo>
                  <a:lnTo>
                    <a:pt x="2151348" y="665405"/>
                  </a:lnTo>
                  <a:lnTo>
                    <a:pt x="2129266" y="680281"/>
                  </a:lnTo>
                  <a:lnTo>
                    <a:pt x="2102230" y="685736"/>
                  </a:lnTo>
                  <a:lnTo>
                    <a:pt x="69342" y="685736"/>
                  </a:lnTo>
                  <a:lnTo>
                    <a:pt x="42326" y="680281"/>
                  </a:lnTo>
                  <a:lnTo>
                    <a:pt x="20288" y="665405"/>
                  </a:lnTo>
                  <a:lnTo>
                    <a:pt x="5441" y="643340"/>
                  </a:lnTo>
                  <a:lnTo>
                    <a:pt x="0" y="616318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9" name="object 89" descr=""/>
          <p:cNvSpPr txBox="1"/>
          <p:nvPr/>
        </p:nvSpPr>
        <p:spPr>
          <a:xfrm>
            <a:off x="7649591" y="5095621"/>
            <a:ext cx="1807210" cy="56261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2065" marR="5080">
              <a:lnSpc>
                <a:spcPct val="100800"/>
              </a:lnSpc>
              <a:spcBef>
                <a:spcPts val="8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r>
              <a:rPr dirty="0" sz="12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Quality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Control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and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Logging</a:t>
            </a:r>
            <a:r>
              <a:rPr dirty="0" sz="1200" spc="50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Langfuse/RAGAS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0" name="object 90" descr=""/>
          <p:cNvGrpSpPr/>
          <p:nvPr/>
        </p:nvGrpSpPr>
        <p:grpSpPr>
          <a:xfrm>
            <a:off x="9966388" y="1879663"/>
            <a:ext cx="2117725" cy="2108200"/>
            <a:chOff x="9966388" y="1879663"/>
            <a:chExt cx="2117725" cy="2108200"/>
          </a:xfrm>
        </p:grpSpPr>
        <p:sp>
          <p:nvSpPr>
            <p:cNvPr id="91" name="object 91" descr=""/>
            <p:cNvSpPr/>
            <p:nvPr/>
          </p:nvSpPr>
          <p:spPr>
            <a:xfrm>
              <a:off x="9967976" y="1881251"/>
              <a:ext cx="2114550" cy="2105025"/>
            </a:xfrm>
            <a:custGeom>
              <a:avLst/>
              <a:gdLst/>
              <a:ahLst/>
              <a:cxnLst/>
              <a:rect l="l" t="t" r="r" b="b"/>
              <a:pathLst>
                <a:path w="2114550" h="2105025">
                  <a:moveTo>
                    <a:pt x="1901444" y="0"/>
                  </a:moveTo>
                  <a:lnTo>
                    <a:pt x="212978" y="0"/>
                  </a:lnTo>
                  <a:lnTo>
                    <a:pt x="164152" y="5626"/>
                  </a:lnTo>
                  <a:lnTo>
                    <a:pt x="119326" y="21651"/>
                  </a:lnTo>
                  <a:lnTo>
                    <a:pt x="79781" y="46796"/>
                  </a:lnTo>
                  <a:lnTo>
                    <a:pt x="46796" y="79781"/>
                  </a:lnTo>
                  <a:lnTo>
                    <a:pt x="21651" y="119326"/>
                  </a:lnTo>
                  <a:lnTo>
                    <a:pt x="5626" y="164152"/>
                  </a:lnTo>
                  <a:lnTo>
                    <a:pt x="0" y="212978"/>
                  </a:lnTo>
                  <a:lnTo>
                    <a:pt x="0" y="1891919"/>
                  </a:lnTo>
                  <a:lnTo>
                    <a:pt x="5626" y="1940745"/>
                  </a:lnTo>
                  <a:lnTo>
                    <a:pt x="21651" y="1985571"/>
                  </a:lnTo>
                  <a:lnTo>
                    <a:pt x="46796" y="2025116"/>
                  </a:lnTo>
                  <a:lnTo>
                    <a:pt x="79781" y="2058101"/>
                  </a:lnTo>
                  <a:lnTo>
                    <a:pt x="119326" y="2083246"/>
                  </a:lnTo>
                  <a:lnTo>
                    <a:pt x="164152" y="2099271"/>
                  </a:lnTo>
                  <a:lnTo>
                    <a:pt x="212978" y="2104898"/>
                  </a:lnTo>
                  <a:lnTo>
                    <a:pt x="1901444" y="2104898"/>
                  </a:lnTo>
                  <a:lnTo>
                    <a:pt x="1950277" y="2099271"/>
                  </a:lnTo>
                  <a:lnTo>
                    <a:pt x="1995121" y="2083246"/>
                  </a:lnTo>
                  <a:lnTo>
                    <a:pt x="2034691" y="2058101"/>
                  </a:lnTo>
                  <a:lnTo>
                    <a:pt x="2067703" y="2025116"/>
                  </a:lnTo>
                  <a:lnTo>
                    <a:pt x="2092873" y="1985571"/>
                  </a:lnTo>
                  <a:lnTo>
                    <a:pt x="2108916" y="1940745"/>
                  </a:lnTo>
                  <a:lnTo>
                    <a:pt x="2114550" y="1891919"/>
                  </a:lnTo>
                  <a:lnTo>
                    <a:pt x="2114550" y="212978"/>
                  </a:lnTo>
                  <a:lnTo>
                    <a:pt x="2108916" y="164152"/>
                  </a:lnTo>
                  <a:lnTo>
                    <a:pt x="2092873" y="119326"/>
                  </a:lnTo>
                  <a:lnTo>
                    <a:pt x="2067703" y="79781"/>
                  </a:lnTo>
                  <a:lnTo>
                    <a:pt x="2034691" y="46796"/>
                  </a:lnTo>
                  <a:lnTo>
                    <a:pt x="1995121" y="21651"/>
                  </a:lnTo>
                  <a:lnTo>
                    <a:pt x="1950277" y="5626"/>
                  </a:lnTo>
                  <a:lnTo>
                    <a:pt x="190144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9967976" y="1881251"/>
              <a:ext cx="2114550" cy="2105025"/>
            </a:xfrm>
            <a:custGeom>
              <a:avLst/>
              <a:gdLst/>
              <a:ahLst/>
              <a:cxnLst/>
              <a:rect l="l" t="t" r="r" b="b"/>
              <a:pathLst>
                <a:path w="2114550" h="2105025">
                  <a:moveTo>
                    <a:pt x="0" y="212978"/>
                  </a:moveTo>
                  <a:lnTo>
                    <a:pt x="5626" y="164152"/>
                  </a:lnTo>
                  <a:lnTo>
                    <a:pt x="21651" y="119326"/>
                  </a:lnTo>
                  <a:lnTo>
                    <a:pt x="46796" y="79781"/>
                  </a:lnTo>
                  <a:lnTo>
                    <a:pt x="79781" y="46796"/>
                  </a:lnTo>
                  <a:lnTo>
                    <a:pt x="119326" y="21651"/>
                  </a:lnTo>
                  <a:lnTo>
                    <a:pt x="164152" y="5626"/>
                  </a:lnTo>
                  <a:lnTo>
                    <a:pt x="212978" y="0"/>
                  </a:lnTo>
                  <a:lnTo>
                    <a:pt x="1901444" y="0"/>
                  </a:lnTo>
                  <a:lnTo>
                    <a:pt x="1950277" y="5626"/>
                  </a:lnTo>
                  <a:lnTo>
                    <a:pt x="1995121" y="21651"/>
                  </a:lnTo>
                  <a:lnTo>
                    <a:pt x="2034691" y="46796"/>
                  </a:lnTo>
                  <a:lnTo>
                    <a:pt x="2067703" y="79781"/>
                  </a:lnTo>
                  <a:lnTo>
                    <a:pt x="2092873" y="119326"/>
                  </a:lnTo>
                  <a:lnTo>
                    <a:pt x="2108916" y="164152"/>
                  </a:lnTo>
                  <a:lnTo>
                    <a:pt x="2114550" y="212978"/>
                  </a:lnTo>
                  <a:lnTo>
                    <a:pt x="2114550" y="1891919"/>
                  </a:lnTo>
                  <a:lnTo>
                    <a:pt x="2108916" y="1940745"/>
                  </a:lnTo>
                  <a:lnTo>
                    <a:pt x="2092873" y="1985571"/>
                  </a:lnTo>
                  <a:lnTo>
                    <a:pt x="2067703" y="2025116"/>
                  </a:lnTo>
                  <a:lnTo>
                    <a:pt x="2034691" y="2058101"/>
                  </a:lnTo>
                  <a:lnTo>
                    <a:pt x="1995121" y="2083246"/>
                  </a:lnTo>
                  <a:lnTo>
                    <a:pt x="1950277" y="2099271"/>
                  </a:lnTo>
                  <a:lnTo>
                    <a:pt x="1901444" y="2104898"/>
                  </a:lnTo>
                  <a:lnTo>
                    <a:pt x="212978" y="2104898"/>
                  </a:lnTo>
                  <a:lnTo>
                    <a:pt x="164152" y="2099271"/>
                  </a:lnTo>
                  <a:lnTo>
                    <a:pt x="119326" y="2083246"/>
                  </a:lnTo>
                  <a:lnTo>
                    <a:pt x="79781" y="2058101"/>
                  </a:lnTo>
                  <a:lnTo>
                    <a:pt x="46796" y="2025116"/>
                  </a:lnTo>
                  <a:lnTo>
                    <a:pt x="21651" y="1985571"/>
                  </a:lnTo>
                  <a:lnTo>
                    <a:pt x="5626" y="1940745"/>
                  </a:lnTo>
                  <a:lnTo>
                    <a:pt x="0" y="1891919"/>
                  </a:lnTo>
                  <a:lnTo>
                    <a:pt x="0" y="21297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3" name="object 93" descr=""/>
          <p:cNvSpPr txBox="1"/>
          <p:nvPr/>
        </p:nvSpPr>
        <p:spPr>
          <a:xfrm>
            <a:off x="10094594" y="2668206"/>
            <a:ext cx="1789430" cy="87503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 marR="5080" indent="-8890">
              <a:lnSpc>
                <a:spcPct val="101000"/>
              </a:lnSpc>
              <a:spcBef>
                <a:spcPts val="115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1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unified</a:t>
            </a:r>
            <a:r>
              <a:rPr dirty="0" sz="11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platform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storing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processing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data,</a:t>
            </a:r>
            <a:r>
              <a:rPr dirty="0" sz="11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including</a:t>
            </a:r>
            <a:r>
              <a:rPr dirty="0" sz="1100" spc="5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documents,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 metadata,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vector</a:t>
            </a:r>
            <a:r>
              <a:rPr dirty="0" sz="11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representations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94" name="object 94" descr=""/>
          <p:cNvSpPr txBox="1"/>
          <p:nvPr/>
        </p:nvSpPr>
        <p:spPr>
          <a:xfrm>
            <a:off x="10094594" y="3679825"/>
            <a:ext cx="149860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960" indent="-57150">
              <a:lnSpc>
                <a:spcPct val="100000"/>
              </a:lnSpc>
              <a:spcBef>
                <a:spcPts val="125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Built-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vector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search</a:t>
            </a:r>
            <a:endParaRPr sz="1100">
              <a:latin typeface="Arial"/>
              <a:cs typeface="Arial"/>
            </a:endParaRPr>
          </a:p>
        </p:txBody>
      </p:sp>
      <p:sp>
        <p:nvSpPr>
          <p:cNvPr id="95" name="object 95" descr=""/>
          <p:cNvSpPr txBox="1"/>
          <p:nvPr/>
        </p:nvSpPr>
        <p:spPr>
          <a:xfrm>
            <a:off x="10190860" y="1979231"/>
            <a:ext cx="1509395" cy="39052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354965" marR="5080" indent="-34290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Data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Center</a:t>
            </a:r>
            <a:r>
              <a:rPr dirty="0" sz="12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-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Selena Lakehouse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96" name="object 96" descr=""/>
          <p:cNvGrpSpPr/>
          <p:nvPr/>
        </p:nvGrpSpPr>
        <p:grpSpPr>
          <a:xfrm>
            <a:off x="9888601" y="4049776"/>
            <a:ext cx="2247900" cy="871855"/>
            <a:chOff x="9888601" y="4049776"/>
            <a:chExt cx="2247900" cy="871855"/>
          </a:xfrm>
        </p:grpSpPr>
        <p:sp>
          <p:nvSpPr>
            <p:cNvPr id="97" name="object 97" descr=""/>
            <p:cNvSpPr/>
            <p:nvPr/>
          </p:nvSpPr>
          <p:spPr>
            <a:xfrm>
              <a:off x="9891776" y="40529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9939401" y="4148201"/>
              <a:ext cx="2162175" cy="771525"/>
            </a:xfrm>
            <a:custGeom>
              <a:avLst/>
              <a:gdLst/>
              <a:ahLst/>
              <a:cxnLst/>
              <a:rect l="l" t="t" r="r" b="b"/>
              <a:pathLst>
                <a:path w="2162175" h="771525">
                  <a:moveTo>
                    <a:pt x="2084070" y="0"/>
                  </a:moveTo>
                  <a:lnTo>
                    <a:pt x="77977" y="0"/>
                  </a:lnTo>
                  <a:lnTo>
                    <a:pt x="47630" y="6129"/>
                  </a:lnTo>
                  <a:lnTo>
                    <a:pt x="22844" y="22844"/>
                  </a:lnTo>
                  <a:lnTo>
                    <a:pt x="6129" y="47630"/>
                  </a:lnTo>
                  <a:lnTo>
                    <a:pt x="0" y="77978"/>
                  </a:lnTo>
                  <a:lnTo>
                    <a:pt x="0" y="693419"/>
                  </a:lnTo>
                  <a:lnTo>
                    <a:pt x="6129" y="723786"/>
                  </a:lnTo>
                  <a:lnTo>
                    <a:pt x="22844" y="748617"/>
                  </a:lnTo>
                  <a:lnTo>
                    <a:pt x="47630" y="765375"/>
                  </a:lnTo>
                  <a:lnTo>
                    <a:pt x="77977" y="771525"/>
                  </a:lnTo>
                  <a:lnTo>
                    <a:pt x="2084070" y="771525"/>
                  </a:lnTo>
                  <a:lnTo>
                    <a:pt x="2114436" y="765375"/>
                  </a:lnTo>
                  <a:lnTo>
                    <a:pt x="2139267" y="748617"/>
                  </a:lnTo>
                  <a:lnTo>
                    <a:pt x="2156025" y="723786"/>
                  </a:lnTo>
                  <a:lnTo>
                    <a:pt x="2162175" y="693419"/>
                  </a:lnTo>
                  <a:lnTo>
                    <a:pt x="2162175" y="77978"/>
                  </a:lnTo>
                  <a:lnTo>
                    <a:pt x="2156025" y="47630"/>
                  </a:lnTo>
                  <a:lnTo>
                    <a:pt x="2139267" y="22844"/>
                  </a:lnTo>
                  <a:lnTo>
                    <a:pt x="2114436" y="6129"/>
                  </a:lnTo>
                  <a:lnTo>
                    <a:pt x="208407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9939401" y="4148201"/>
              <a:ext cx="2162175" cy="771525"/>
            </a:xfrm>
            <a:custGeom>
              <a:avLst/>
              <a:gdLst/>
              <a:ahLst/>
              <a:cxnLst/>
              <a:rect l="l" t="t" r="r" b="b"/>
              <a:pathLst>
                <a:path w="2162175" h="771525">
                  <a:moveTo>
                    <a:pt x="0" y="77978"/>
                  </a:moveTo>
                  <a:lnTo>
                    <a:pt x="6129" y="47630"/>
                  </a:lnTo>
                  <a:lnTo>
                    <a:pt x="22844" y="22844"/>
                  </a:lnTo>
                  <a:lnTo>
                    <a:pt x="47630" y="6129"/>
                  </a:lnTo>
                  <a:lnTo>
                    <a:pt x="77977" y="0"/>
                  </a:lnTo>
                  <a:lnTo>
                    <a:pt x="2084070" y="0"/>
                  </a:lnTo>
                  <a:lnTo>
                    <a:pt x="2114436" y="6129"/>
                  </a:lnTo>
                  <a:lnTo>
                    <a:pt x="2139267" y="22844"/>
                  </a:lnTo>
                  <a:lnTo>
                    <a:pt x="2156025" y="47630"/>
                  </a:lnTo>
                  <a:lnTo>
                    <a:pt x="2162175" y="77978"/>
                  </a:lnTo>
                  <a:lnTo>
                    <a:pt x="2162175" y="693419"/>
                  </a:lnTo>
                  <a:lnTo>
                    <a:pt x="2156025" y="723786"/>
                  </a:lnTo>
                  <a:lnTo>
                    <a:pt x="2139267" y="748617"/>
                  </a:lnTo>
                  <a:lnTo>
                    <a:pt x="2114436" y="765375"/>
                  </a:lnTo>
                  <a:lnTo>
                    <a:pt x="2084070" y="771525"/>
                  </a:lnTo>
                  <a:lnTo>
                    <a:pt x="77977" y="771525"/>
                  </a:lnTo>
                  <a:lnTo>
                    <a:pt x="47630" y="765375"/>
                  </a:lnTo>
                  <a:lnTo>
                    <a:pt x="22844" y="748617"/>
                  </a:lnTo>
                  <a:lnTo>
                    <a:pt x="6129" y="723786"/>
                  </a:lnTo>
                  <a:lnTo>
                    <a:pt x="0" y="693419"/>
                  </a:lnTo>
                  <a:lnTo>
                    <a:pt x="0" y="7797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0" name="object 100" descr=""/>
          <p:cNvSpPr txBox="1"/>
          <p:nvPr/>
        </p:nvSpPr>
        <p:spPr>
          <a:xfrm>
            <a:off x="9990455" y="4157091"/>
            <a:ext cx="1974214" cy="705485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algn="ctr" marL="12700" marR="5080">
              <a:lnSpc>
                <a:spcPct val="99000"/>
              </a:lnSpc>
              <a:spcBef>
                <a:spcPts val="115"/>
              </a:spcBef>
            </a:pP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To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construct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and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analyze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a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fraudulent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connection graph</a:t>
            </a:r>
            <a:endParaRPr sz="1200">
              <a:latin typeface="Arial"/>
              <a:cs typeface="Arial"/>
            </a:endParaRPr>
          </a:p>
          <a:p>
            <a:pPr algn="ctr" marL="41275">
              <a:lnSpc>
                <a:spcPts val="1055"/>
              </a:lnSpc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ArangoDB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1" name="object 101" descr=""/>
          <p:cNvGrpSpPr/>
          <p:nvPr/>
        </p:nvGrpSpPr>
        <p:grpSpPr>
          <a:xfrm>
            <a:off x="9918763" y="5051488"/>
            <a:ext cx="2165350" cy="688975"/>
            <a:chOff x="9918763" y="5051488"/>
            <a:chExt cx="2165350" cy="688975"/>
          </a:xfrm>
        </p:grpSpPr>
        <p:sp>
          <p:nvSpPr>
            <p:cNvPr id="102" name="object 102" descr=""/>
            <p:cNvSpPr/>
            <p:nvPr/>
          </p:nvSpPr>
          <p:spPr>
            <a:xfrm>
              <a:off x="9920351" y="505307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5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18"/>
                  </a:lnTo>
                  <a:lnTo>
                    <a:pt x="5441" y="643340"/>
                  </a:lnTo>
                  <a:lnTo>
                    <a:pt x="20288" y="665405"/>
                  </a:lnTo>
                  <a:lnTo>
                    <a:pt x="42326" y="680281"/>
                  </a:lnTo>
                  <a:lnTo>
                    <a:pt x="69342" y="685736"/>
                  </a:lnTo>
                  <a:lnTo>
                    <a:pt x="2092705" y="685736"/>
                  </a:lnTo>
                  <a:lnTo>
                    <a:pt x="2119741" y="680281"/>
                  </a:lnTo>
                  <a:lnTo>
                    <a:pt x="2141823" y="665405"/>
                  </a:lnTo>
                  <a:lnTo>
                    <a:pt x="2156714" y="643340"/>
                  </a:lnTo>
                  <a:lnTo>
                    <a:pt x="2162175" y="616318"/>
                  </a:lnTo>
                  <a:lnTo>
                    <a:pt x="2162175" y="69342"/>
                  </a:lnTo>
                  <a:lnTo>
                    <a:pt x="2156713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9920351" y="505307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5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3" y="42326"/>
                  </a:lnTo>
                  <a:lnTo>
                    <a:pt x="2162175" y="69342"/>
                  </a:lnTo>
                  <a:lnTo>
                    <a:pt x="2162175" y="616318"/>
                  </a:lnTo>
                  <a:lnTo>
                    <a:pt x="2156714" y="643340"/>
                  </a:lnTo>
                  <a:lnTo>
                    <a:pt x="2141823" y="665405"/>
                  </a:lnTo>
                  <a:lnTo>
                    <a:pt x="2119741" y="680281"/>
                  </a:lnTo>
                  <a:lnTo>
                    <a:pt x="2092705" y="685736"/>
                  </a:lnTo>
                  <a:lnTo>
                    <a:pt x="69342" y="685736"/>
                  </a:lnTo>
                  <a:lnTo>
                    <a:pt x="42326" y="680281"/>
                  </a:lnTo>
                  <a:lnTo>
                    <a:pt x="20288" y="665405"/>
                  </a:lnTo>
                  <a:lnTo>
                    <a:pt x="5441" y="643340"/>
                  </a:lnTo>
                  <a:lnTo>
                    <a:pt x="0" y="616318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4" name="object 104" descr=""/>
          <p:cNvSpPr txBox="1"/>
          <p:nvPr/>
        </p:nvSpPr>
        <p:spPr>
          <a:xfrm>
            <a:off x="10308590" y="5083869"/>
            <a:ext cx="1393190" cy="568325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6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For</a:t>
            </a:r>
            <a:r>
              <a:rPr dirty="0" sz="1200" spc="-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full-text</a:t>
            </a:r>
            <a:r>
              <a:rPr dirty="0" sz="1200" spc="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search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4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OpenSearch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5" name="object 105" descr=""/>
          <p:cNvGrpSpPr/>
          <p:nvPr/>
        </p:nvGrpSpPr>
        <p:grpSpPr>
          <a:xfrm>
            <a:off x="9970492" y="102506"/>
            <a:ext cx="1614805" cy="643255"/>
            <a:chOff x="9970492" y="102506"/>
            <a:chExt cx="1614805" cy="643255"/>
          </a:xfrm>
        </p:grpSpPr>
        <p:pic>
          <p:nvPicPr>
            <p:cNvPr id="106" name="object 10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591553" y="307486"/>
              <a:ext cx="221159" cy="235686"/>
            </a:xfrm>
            <a:prstGeom prst="rect">
              <a:avLst/>
            </a:prstGeom>
          </p:spPr>
        </p:pic>
        <p:pic>
          <p:nvPicPr>
            <p:cNvPr id="107" name="object 107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08" name="object 10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09" name="object 109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  <p:pic>
          <p:nvPicPr>
            <p:cNvPr id="110" name="object 110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970492" y="102506"/>
              <a:ext cx="485850" cy="64317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2025-11-07T03:28:37Z</dcterms:created>
  <dcterms:modified xsi:type="dcterms:W3CDTF">2025-11-07T03:28:37Z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2025-11-07T00:00:00Z</vt:filetime>
  </property>
  <property fmtid="{D5CDD505-2E9C-101B-9397-08002B2CF9AE}" pid="3" name="LastSaved">
    <vt:filetime>2025-11-07T00:00:00Z</vt:filetime>
  </property>
</Properties>
</file>